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259" r:id="rId3"/>
    <p:sldId id="261" r:id="rId4"/>
    <p:sldId id="262" r:id="rId5"/>
    <p:sldId id="281" r:id="rId6"/>
    <p:sldId id="263" r:id="rId7"/>
    <p:sldId id="282" r:id="rId8"/>
    <p:sldId id="264" r:id="rId9"/>
    <p:sldId id="265" r:id="rId10"/>
    <p:sldId id="266" r:id="rId11"/>
    <p:sldId id="267" r:id="rId12"/>
    <p:sldId id="268" r:id="rId13"/>
    <p:sldId id="270" r:id="rId14"/>
    <p:sldId id="271" r:id="rId15"/>
    <p:sldId id="272" r:id="rId16"/>
    <p:sldId id="274" r:id="rId17"/>
    <p:sldId id="273" r:id="rId18"/>
    <p:sldId id="292" r:id="rId19"/>
    <p:sldId id="293" r:id="rId20"/>
    <p:sldId id="294" r:id="rId21"/>
    <p:sldId id="296" r:id="rId22"/>
    <p:sldId id="297" r:id="rId23"/>
    <p:sldId id="298" r:id="rId24"/>
    <p:sldId id="295"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14"/>
    <p:restoredTop sz="94733"/>
  </p:normalViewPr>
  <p:slideViewPr>
    <p:cSldViewPr snapToGrid="0" snapToObjects="1">
      <p:cViewPr varScale="1">
        <p:scale>
          <a:sx n="114" d="100"/>
          <a:sy n="114" d="100"/>
        </p:scale>
        <p:origin x="200"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559CD1-1112-3E47-B264-7CDAE8F9E285}" type="datetimeFigureOut">
              <a:rPr lang="en-US" smtClean="0"/>
              <a:t>11/12/20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C5979A-1A08-524E-8076-BF955908287F}" type="slidenum">
              <a:rPr lang="en-US" smtClean="0"/>
              <a:t>‹#›</a:t>
            </a:fld>
            <a:endParaRPr lang="en-US"/>
          </a:p>
        </p:txBody>
      </p:sp>
    </p:spTree>
    <p:extLst>
      <p:ext uri="{BB962C8B-B14F-4D97-AF65-F5344CB8AC3E}">
        <p14:creationId xmlns:p14="http://schemas.microsoft.com/office/powerpoint/2010/main" val="1310983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199843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540661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886486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905536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37046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8B58252-912D-A74A-92D1-70095D4CBD76}"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241719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8B58252-912D-A74A-92D1-70095D4CBD76}" type="datetimeFigureOut">
              <a:rPr lang="en-US" smtClean="0"/>
              <a:t>11/12/20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339302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8B58252-912D-A74A-92D1-70095D4CBD76}" type="datetimeFigureOut">
              <a:rPr lang="en-US" smtClean="0"/>
              <a:t>11/12/20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095564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B58252-912D-A74A-92D1-70095D4CBD76}" type="datetimeFigureOut">
              <a:rPr lang="en-US" smtClean="0"/>
              <a:t>11/12/20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623577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8B58252-912D-A74A-92D1-70095D4CBD76}"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741450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8B58252-912D-A74A-92D1-70095D4CBD76}"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851593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1000" b="-2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B58252-912D-A74A-92D1-70095D4CBD76}" type="datetimeFigureOut">
              <a:rPr lang="en-US" smtClean="0"/>
              <a:t>11/12/20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3EE2AC-A560-644C-8C87-55D881C3DBFE}" type="slidenum">
              <a:rPr lang="en-US" smtClean="0"/>
              <a:t>‹#›</a:t>
            </a:fld>
            <a:endParaRPr lang="en-US"/>
          </a:p>
        </p:txBody>
      </p:sp>
    </p:spTree>
    <p:extLst>
      <p:ext uri="{BB962C8B-B14F-4D97-AF65-F5344CB8AC3E}">
        <p14:creationId xmlns:p14="http://schemas.microsoft.com/office/powerpoint/2010/main" val="1314222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6D86E6-E3FC-5048-968B-3C6A0C92A4DE}"/>
              </a:ext>
            </a:extLst>
          </p:cNvPr>
          <p:cNvPicPr>
            <a:picLocks noChangeAspect="1"/>
          </p:cNvPicPr>
          <p:nvPr/>
        </p:nvPicPr>
        <p:blipFill rotWithShape="1">
          <a:blip r:embed="rId2"/>
          <a:srcRect t="15023" b="14664"/>
          <a:stretch/>
        </p:blipFill>
        <p:spPr>
          <a:xfrm>
            <a:off x="20" y="10"/>
            <a:ext cx="12191980" cy="6857990"/>
          </a:xfrm>
          <a:prstGeom prst="rect">
            <a:avLst/>
          </a:prstGeom>
        </p:spPr>
      </p:pic>
      <p:sp>
        <p:nvSpPr>
          <p:cNvPr id="9"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4" name="TextBox 3"/>
          <p:cNvSpPr txBox="1"/>
          <p:nvPr/>
        </p:nvSpPr>
        <p:spPr>
          <a:xfrm>
            <a:off x="8022021" y="3231931"/>
            <a:ext cx="3852041" cy="1834056"/>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000" b="1" dirty="0">
                <a:latin typeface="+mj-lt"/>
                <a:ea typeface="+mj-ea"/>
                <a:cs typeface="+mj-cs"/>
              </a:rPr>
              <a:t>Isaiah 61:</a:t>
            </a:r>
          </a:p>
          <a:p>
            <a:pPr algn="ctr">
              <a:lnSpc>
                <a:spcPct val="90000"/>
              </a:lnSpc>
              <a:spcBef>
                <a:spcPct val="0"/>
              </a:spcBef>
              <a:spcAft>
                <a:spcPts val="600"/>
              </a:spcAft>
            </a:pPr>
            <a:r>
              <a:rPr lang="en-US" sz="4000" b="1" dirty="0">
                <a:latin typeface="+mj-lt"/>
                <a:ea typeface="+mj-ea"/>
                <a:cs typeface="+mj-cs"/>
              </a:rPr>
              <a:t>1-4, 8-11</a:t>
            </a:r>
          </a:p>
        </p:txBody>
      </p:sp>
      <p:cxnSp>
        <p:nvCxnSpPr>
          <p:cNvPr id="11" name="Straight Connector 10">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1FFE6A8-CFEF-B44D-AC20-2B846A70A032}"/>
              </a:ext>
            </a:extLst>
          </p:cNvPr>
          <p:cNvSpPr txBox="1"/>
          <p:nvPr/>
        </p:nvSpPr>
        <p:spPr>
          <a:xfrm>
            <a:off x="7809491" y="5640702"/>
            <a:ext cx="4277099" cy="584775"/>
          </a:xfrm>
          <a:prstGeom prst="rect">
            <a:avLst/>
          </a:prstGeom>
          <a:noFill/>
        </p:spPr>
        <p:txBody>
          <a:bodyPr wrap="square" rtlCol="0">
            <a:spAutoFit/>
          </a:bodyPr>
          <a:lstStyle/>
          <a:p>
            <a:pPr algn="ctr"/>
            <a:r>
              <a:rPr lang="en-US" sz="1600" i="1" dirty="0"/>
              <a:t>Image: “The Word Became Flesh” by Krista Heide </a:t>
            </a:r>
          </a:p>
          <a:p>
            <a:pPr algn="ctr"/>
            <a:r>
              <a:rPr lang="en-US" sz="1600" i="1" dirty="0"/>
              <a:t>Winnipeg Centre Vineyard</a:t>
            </a:r>
          </a:p>
        </p:txBody>
      </p:sp>
      <p:sp>
        <p:nvSpPr>
          <p:cNvPr id="8" name="TextBox 7">
            <a:extLst>
              <a:ext uri="{FF2B5EF4-FFF2-40B4-BE49-F238E27FC236}">
                <a16:creationId xmlns:a16="http://schemas.microsoft.com/office/drawing/2014/main" id="{CD52312C-22F3-1043-AEDF-ADF2DBE706CC}"/>
              </a:ext>
            </a:extLst>
          </p:cNvPr>
          <p:cNvSpPr txBox="1"/>
          <p:nvPr/>
        </p:nvSpPr>
        <p:spPr>
          <a:xfrm>
            <a:off x="6194312" y="42071"/>
            <a:ext cx="5997668" cy="369332"/>
          </a:xfrm>
          <a:prstGeom prst="rect">
            <a:avLst/>
          </a:prstGeom>
          <a:noFill/>
        </p:spPr>
        <p:txBody>
          <a:bodyPr wrap="none" rtlCol="0">
            <a:spAutoFit/>
          </a:bodyPr>
          <a:lstStyle/>
          <a:p>
            <a:r>
              <a:rPr lang="en-US" dirty="0">
                <a:solidFill>
                  <a:schemeClr val="bg1"/>
                </a:solidFill>
              </a:rPr>
              <a:t>Select Readings from the Revised Common Lectionary - Year B</a:t>
            </a:r>
          </a:p>
        </p:txBody>
      </p:sp>
    </p:spTree>
    <p:extLst>
      <p:ext uri="{BB962C8B-B14F-4D97-AF65-F5344CB8AC3E}">
        <p14:creationId xmlns:p14="http://schemas.microsoft.com/office/powerpoint/2010/main" val="20811344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269413"/>
            <a:ext cx="11222184" cy="5478423"/>
          </a:xfrm>
          <a:prstGeom prst="rect">
            <a:avLst/>
          </a:prstGeom>
          <a:noFill/>
        </p:spPr>
        <p:txBody>
          <a:bodyPr wrap="square" rtlCol="0">
            <a:spAutoFit/>
          </a:bodyPr>
          <a:lstStyle/>
          <a:p>
            <a:r>
              <a:rPr lang="en-US" sz="5000" dirty="0">
                <a:solidFill>
                  <a:schemeClr val="bg1"/>
                </a:solidFill>
              </a:rPr>
              <a:t>When the LORD restored the fortunes of Zion, we were like those who dream.</a:t>
            </a:r>
          </a:p>
          <a:p>
            <a:endParaRPr lang="en-US" sz="5000" dirty="0">
              <a:solidFill>
                <a:schemeClr val="bg1"/>
              </a:solidFill>
            </a:endParaRPr>
          </a:p>
          <a:p>
            <a:r>
              <a:rPr lang="en-US" sz="5000" dirty="0">
                <a:solidFill>
                  <a:schemeClr val="bg1"/>
                </a:solidFill>
              </a:rPr>
              <a:t>Then our mouth was filled with laughter, and our tongue with shouts of joy; then it was said among the nations, "The LORD has done great things for them."</a:t>
            </a:r>
          </a:p>
        </p:txBody>
      </p:sp>
    </p:spTree>
    <p:extLst>
      <p:ext uri="{BB962C8B-B14F-4D97-AF65-F5344CB8AC3E}">
        <p14:creationId xmlns:p14="http://schemas.microsoft.com/office/powerpoint/2010/main" val="11225736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4708981"/>
          </a:xfrm>
          <a:prstGeom prst="rect">
            <a:avLst/>
          </a:prstGeom>
          <a:noFill/>
        </p:spPr>
        <p:txBody>
          <a:bodyPr wrap="square" rtlCol="0">
            <a:spAutoFit/>
          </a:bodyPr>
          <a:lstStyle/>
          <a:p>
            <a:r>
              <a:rPr lang="en-US" sz="5000" dirty="0">
                <a:solidFill>
                  <a:schemeClr val="bg1"/>
                </a:solidFill>
              </a:rPr>
              <a:t>The LORD has done great things for us, and we rejoiced. Restore our fortunes, O LORD, like the watercourses in the Negeb.</a:t>
            </a:r>
          </a:p>
          <a:p>
            <a:endParaRPr lang="en-US" sz="5000" dirty="0">
              <a:solidFill>
                <a:schemeClr val="bg1"/>
              </a:solidFill>
            </a:endParaRPr>
          </a:p>
          <a:p>
            <a:r>
              <a:rPr lang="en-US" sz="5000" dirty="0">
                <a:solidFill>
                  <a:schemeClr val="bg1"/>
                </a:solidFill>
              </a:rPr>
              <a:t>May those who sow in tears reap with shouts of joy.</a:t>
            </a:r>
          </a:p>
        </p:txBody>
      </p:sp>
    </p:spTree>
    <p:extLst>
      <p:ext uri="{BB962C8B-B14F-4D97-AF65-F5344CB8AC3E}">
        <p14:creationId xmlns:p14="http://schemas.microsoft.com/office/powerpoint/2010/main" val="2220285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916184"/>
            <a:ext cx="11222184" cy="2400657"/>
          </a:xfrm>
          <a:prstGeom prst="rect">
            <a:avLst/>
          </a:prstGeom>
          <a:noFill/>
        </p:spPr>
        <p:txBody>
          <a:bodyPr wrap="square" rtlCol="0">
            <a:spAutoFit/>
          </a:bodyPr>
          <a:lstStyle/>
          <a:p>
            <a:r>
              <a:rPr lang="en-US" sz="5000" dirty="0">
                <a:solidFill>
                  <a:schemeClr val="bg1"/>
                </a:solidFill>
              </a:rPr>
              <a:t>Those who go out weeping, bearing the seed for sowing, shall come home with shouts of joy, carrying their sheaves. </a:t>
            </a:r>
          </a:p>
        </p:txBody>
      </p:sp>
    </p:spTree>
    <p:extLst>
      <p:ext uri="{BB962C8B-B14F-4D97-AF65-F5344CB8AC3E}">
        <p14:creationId xmlns:p14="http://schemas.microsoft.com/office/powerpoint/2010/main" val="2663215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D7C069D3-B0F9-F547-BE40-496807B07FC5}"/>
              </a:ext>
            </a:extLst>
          </p:cNvPr>
          <p:cNvPicPr>
            <a:picLocks noChangeAspect="1"/>
          </p:cNvPicPr>
          <p:nvPr/>
        </p:nvPicPr>
        <p:blipFill>
          <a:blip r:embed="rId2"/>
          <a:stretch>
            <a:fillRect/>
          </a:stretch>
        </p:blipFill>
        <p:spPr>
          <a:xfrm>
            <a:off x="2614084" y="643467"/>
            <a:ext cx="6963832" cy="5571066"/>
          </a:xfrm>
          <a:prstGeom prst="rect">
            <a:avLst/>
          </a:prstGeom>
        </p:spPr>
      </p:pic>
    </p:spTree>
    <p:extLst>
      <p:ext uri="{BB962C8B-B14F-4D97-AF65-F5344CB8AC3E}">
        <p14:creationId xmlns:p14="http://schemas.microsoft.com/office/powerpoint/2010/main" val="10902911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A31CA1-A4BB-4341-BC1F-40A6E6A00E62}"/>
              </a:ext>
            </a:extLst>
          </p:cNvPr>
          <p:cNvPicPr>
            <a:picLocks noChangeAspect="1"/>
          </p:cNvPicPr>
          <p:nvPr/>
        </p:nvPicPr>
        <p:blipFill rotWithShape="1">
          <a:blip r:embed="rId2"/>
          <a:srcRect t="15023" b="14664"/>
          <a:stretch/>
        </p:blipFill>
        <p:spPr>
          <a:xfrm>
            <a:off x="20" y="10"/>
            <a:ext cx="12191980" cy="6857990"/>
          </a:xfrm>
          <a:prstGeom prst="rect">
            <a:avLst/>
          </a:prstGeom>
        </p:spPr>
      </p:pic>
      <p:sp>
        <p:nvSpPr>
          <p:cNvPr id="9"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4" name="TextBox 3"/>
          <p:cNvSpPr txBox="1"/>
          <p:nvPr/>
        </p:nvSpPr>
        <p:spPr>
          <a:xfrm>
            <a:off x="8022021" y="3231931"/>
            <a:ext cx="3852041" cy="1834056"/>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000" b="1" dirty="0">
                <a:latin typeface="+mj-lt"/>
                <a:ea typeface="+mj-ea"/>
                <a:cs typeface="+mj-cs"/>
              </a:rPr>
              <a:t>1 Thessalonians 5:16-24 </a:t>
            </a:r>
          </a:p>
        </p:txBody>
      </p:sp>
      <p:cxnSp>
        <p:nvCxnSpPr>
          <p:cNvPr id="11" name="Straight Connector 10">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44024DF-062D-F948-AE8B-F2E492C0CA1A}"/>
              </a:ext>
            </a:extLst>
          </p:cNvPr>
          <p:cNvSpPr txBox="1"/>
          <p:nvPr/>
        </p:nvSpPr>
        <p:spPr>
          <a:xfrm>
            <a:off x="7809491" y="5640702"/>
            <a:ext cx="4277099" cy="584775"/>
          </a:xfrm>
          <a:prstGeom prst="rect">
            <a:avLst/>
          </a:prstGeom>
          <a:noFill/>
        </p:spPr>
        <p:txBody>
          <a:bodyPr wrap="square" rtlCol="0">
            <a:spAutoFit/>
          </a:bodyPr>
          <a:lstStyle/>
          <a:p>
            <a:pPr algn="ctr"/>
            <a:r>
              <a:rPr lang="en-US" sz="1600" i="1" dirty="0"/>
              <a:t>Image: “The Word Became Flesh” by Krista Heide </a:t>
            </a:r>
          </a:p>
          <a:p>
            <a:pPr algn="ctr"/>
            <a:r>
              <a:rPr lang="en-US" sz="1600" i="1" dirty="0"/>
              <a:t>Winnipeg Centre Vineyard</a:t>
            </a:r>
          </a:p>
        </p:txBody>
      </p:sp>
    </p:spTree>
    <p:extLst>
      <p:ext uri="{BB962C8B-B14F-4D97-AF65-F5344CB8AC3E}">
        <p14:creationId xmlns:p14="http://schemas.microsoft.com/office/powerpoint/2010/main" val="242329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5478423"/>
          </a:xfrm>
          <a:prstGeom prst="rect">
            <a:avLst/>
          </a:prstGeom>
          <a:noFill/>
        </p:spPr>
        <p:txBody>
          <a:bodyPr wrap="square" rtlCol="0">
            <a:spAutoFit/>
          </a:bodyPr>
          <a:lstStyle/>
          <a:p>
            <a:r>
              <a:rPr lang="en-US" sz="5000" dirty="0">
                <a:solidFill>
                  <a:schemeClr val="bg1"/>
                </a:solidFill>
              </a:rPr>
              <a:t>Rejoice always, pray without ceasing, give thanks in all circumstances; for this is the will of God in Christ Jesus for you. Do not quench the Spirit. Do not despise the words of prophets, but test everything; hold fast to what is good; abstain from every form of evil.</a:t>
            </a:r>
          </a:p>
        </p:txBody>
      </p:sp>
    </p:spTree>
    <p:extLst>
      <p:ext uri="{BB962C8B-B14F-4D97-AF65-F5344CB8AC3E}">
        <p14:creationId xmlns:p14="http://schemas.microsoft.com/office/powerpoint/2010/main" val="35510804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5478423"/>
          </a:xfrm>
          <a:prstGeom prst="rect">
            <a:avLst/>
          </a:prstGeom>
          <a:noFill/>
        </p:spPr>
        <p:txBody>
          <a:bodyPr wrap="square" rtlCol="0">
            <a:spAutoFit/>
          </a:bodyPr>
          <a:lstStyle/>
          <a:p>
            <a:r>
              <a:rPr lang="en-US" sz="5000" dirty="0">
                <a:solidFill>
                  <a:schemeClr val="bg1"/>
                </a:solidFill>
              </a:rPr>
              <a:t>May the God of peace himself sanctify you entirely; and may your spirit and soul and body be kept sound and blameless at the coming of our Lord Jesus Christ.</a:t>
            </a:r>
          </a:p>
          <a:p>
            <a:endParaRPr lang="en-US" sz="5000" dirty="0">
              <a:solidFill>
                <a:schemeClr val="bg1"/>
              </a:solidFill>
            </a:endParaRPr>
          </a:p>
          <a:p>
            <a:r>
              <a:rPr lang="en-US" sz="5000" dirty="0">
                <a:solidFill>
                  <a:schemeClr val="bg1"/>
                </a:solidFill>
              </a:rPr>
              <a:t>The one who calls you is faithful, and he will do this. </a:t>
            </a:r>
          </a:p>
        </p:txBody>
      </p:sp>
    </p:spTree>
    <p:extLst>
      <p:ext uri="{BB962C8B-B14F-4D97-AF65-F5344CB8AC3E}">
        <p14:creationId xmlns:p14="http://schemas.microsoft.com/office/powerpoint/2010/main" val="1086145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46CE2025-14D8-884D-9864-1AA646BD6CB8}"/>
              </a:ext>
            </a:extLst>
          </p:cNvPr>
          <p:cNvPicPr>
            <a:picLocks noChangeAspect="1"/>
          </p:cNvPicPr>
          <p:nvPr/>
        </p:nvPicPr>
        <p:blipFill>
          <a:blip r:embed="rId2"/>
          <a:stretch>
            <a:fillRect/>
          </a:stretch>
        </p:blipFill>
        <p:spPr>
          <a:xfrm>
            <a:off x="2614084" y="643467"/>
            <a:ext cx="6963832" cy="5571066"/>
          </a:xfrm>
          <a:prstGeom prst="rect">
            <a:avLst/>
          </a:prstGeom>
        </p:spPr>
      </p:pic>
    </p:spTree>
    <p:extLst>
      <p:ext uri="{BB962C8B-B14F-4D97-AF65-F5344CB8AC3E}">
        <p14:creationId xmlns:p14="http://schemas.microsoft.com/office/powerpoint/2010/main" val="29411052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4FCB6D-A269-AA4C-90D7-498FD4902810}"/>
              </a:ext>
            </a:extLst>
          </p:cNvPr>
          <p:cNvPicPr>
            <a:picLocks noChangeAspect="1"/>
          </p:cNvPicPr>
          <p:nvPr/>
        </p:nvPicPr>
        <p:blipFill rotWithShape="1">
          <a:blip r:embed="rId2"/>
          <a:srcRect t="15023" b="14664"/>
          <a:stretch/>
        </p:blipFill>
        <p:spPr>
          <a:xfrm>
            <a:off x="20" y="10"/>
            <a:ext cx="12191980" cy="6857990"/>
          </a:xfrm>
          <a:prstGeom prst="rect">
            <a:avLst/>
          </a:prstGeom>
        </p:spPr>
      </p:pic>
      <p:sp>
        <p:nvSpPr>
          <p:cNvPr id="9"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4" name="TextBox 3"/>
          <p:cNvSpPr txBox="1"/>
          <p:nvPr/>
        </p:nvSpPr>
        <p:spPr>
          <a:xfrm>
            <a:off x="8022021" y="3231931"/>
            <a:ext cx="3852041" cy="1834056"/>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000" b="1" dirty="0">
                <a:latin typeface="+mj-lt"/>
                <a:ea typeface="+mj-ea"/>
                <a:cs typeface="+mj-cs"/>
              </a:rPr>
              <a:t>John 1:6-8, 19-28</a:t>
            </a:r>
          </a:p>
        </p:txBody>
      </p:sp>
      <p:cxnSp>
        <p:nvCxnSpPr>
          <p:cNvPr id="11" name="Straight Connector 10">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AEF3108-9D6C-3144-B814-275E4DAD965D}"/>
              </a:ext>
            </a:extLst>
          </p:cNvPr>
          <p:cNvSpPr txBox="1"/>
          <p:nvPr/>
        </p:nvSpPr>
        <p:spPr>
          <a:xfrm>
            <a:off x="7809491" y="5640702"/>
            <a:ext cx="4277099" cy="584775"/>
          </a:xfrm>
          <a:prstGeom prst="rect">
            <a:avLst/>
          </a:prstGeom>
          <a:noFill/>
        </p:spPr>
        <p:txBody>
          <a:bodyPr wrap="square" rtlCol="0">
            <a:spAutoFit/>
          </a:bodyPr>
          <a:lstStyle/>
          <a:p>
            <a:pPr algn="ctr"/>
            <a:r>
              <a:rPr lang="en-US" sz="1600" i="1" dirty="0"/>
              <a:t>Image: “The Word Became Flesh” by Krista Heide </a:t>
            </a:r>
          </a:p>
          <a:p>
            <a:pPr algn="ctr"/>
            <a:r>
              <a:rPr lang="en-US" sz="1600" i="1" dirty="0"/>
              <a:t>Winnipeg Centre Vineyard</a:t>
            </a:r>
          </a:p>
        </p:txBody>
      </p:sp>
    </p:spTree>
    <p:extLst>
      <p:ext uri="{BB962C8B-B14F-4D97-AF65-F5344CB8AC3E}">
        <p14:creationId xmlns:p14="http://schemas.microsoft.com/office/powerpoint/2010/main" val="36458239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358623"/>
            <a:ext cx="11222184" cy="6247864"/>
          </a:xfrm>
          <a:prstGeom prst="rect">
            <a:avLst/>
          </a:prstGeom>
          <a:noFill/>
        </p:spPr>
        <p:txBody>
          <a:bodyPr wrap="square" rtlCol="0">
            <a:spAutoFit/>
          </a:bodyPr>
          <a:lstStyle/>
          <a:p>
            <a:r>
              <a:rPr lang="en-US" sz="5000" dirty="0">
                <a:solidFill>
                  <a:schemeClr val="bg1"/>
                </a:solidFill>
              </a:rPr>
              <a:t>There was a man sent from God, whose name was John. He came as a witness to testify to the light, so that all might believe through him. He himself was not the light, but he came to testify to the light. This is the testimony given by John when the Jews sent priests and Levites from Jerusalem to ask him, "Who are you?"</a:t>
            </a:r>
          </a:p>
        </p:txBody>
      </p:sp>
    </p:spTree>
    <p:extLst>
      <p:ext uri="{BB962C8B-B14F-4D97-AF65-F5344CB8AC3E}">
        <p14:creationId xmlns:p14="http://schemas.microsoft.com/office/powerpoint/2010/main" val="2807147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57199" y="287965"/>
            <a:ext cx="11277601" cy="6601807"/>
          </a:xfrm>
          <a:prstGeom prst="rect">
            <a:avLst/>
          </a:prstGeom>
          <a:noFill/>
        </p:spPr>
        <p:txBody>
          <a:bodyPr wrap="square" rtlCol="0">
            <a:spAutoFit/>
          </a:bodyPr>
          <a:lstStyle/>
          <a:p>
            <a:r>
              <a:rPr lang="en-US" sz="4700" dirty="0">
                <a:solidFill>
                  <a:schemeClr val="bg1"/>
                </a:solidFill>
              </a:rPr>
              <a:t>The spirit of the Lord GOD is upon me, because the LORD has anointed me; he has sent me to bring good news to the oppressed, to bind up the brokenhearted, to proclaim liberty to the captives, and release to the prisoners; to proclaim the year of the Lord's favor, and the day of vengeance of our God; to comfort all who mourn;</a:t>
            </a:r>
          </a:p>
          <a:p>
            <a:endParaRPr lang="en-US" sz="4700" dirty="0">
              <a:solidFill>
                <a:schemeClr val="bg1"/>
              </a:solidFill>
            </a:endParaRPr>
          </a:p>
        </p:txBody>
      </p:sp>
    </p:spTree>
    <p:extLst>
      <p:ext uri="{BB962C8B-B14F-4D97-AF65-F5344CB8AC3E}">
        <p14:creationId xmlns:p14="http://schemas.microsoft.com/office/powerpoint/2010/main" val="12625841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689788"/>
            <a:ext cx="11222184" cy="5478423"/>
          </a:xfrm>
          <a:prstGeom prst="rect">
            <a:avLst/>
          </a:prstGeom>
          <a:noFill/>
        </p:spPr>
        <p:txBody>
          <a:bodyPr wrap="square" rtlCol="0">
            <a:spAutoFit/>
          </a:bodyPr>
          <a:lstStyle/>
          <a:p>
            <a:r>
              <a:rPr lang="en-US" sz="5000" dirty="0">
                <a:solidFill>
                  <a:schemeClr val="bg1"/>
                </a:solidFill>
              </a:rPr>
              <a:t>He confessed and did not deny it, but confessed, "I am not the Messiah."</a:t>
            </a:r>
          </a:p>
          <a:p>
            <a:endParaRPr lang="en-US" sz="5000" dirty="0">
              <a:solidFill>
                <a:schemeClr val="bg1"/>
              </a:solidFill>
            </a:endParaRPr>
          </a:p>
          <a:p>
            <a:r>
              <a:rPr lang="en-US" sz="5000" dirty="0">
                <a:solidFill>
                  <a:schemeClr val="bg1"/>
                </a:solidFill>
              </a:rPr>
              <a:t>And they asked him, "What then? Are you Elijah?" He said, "I am not." "Are you the prophet?" He answered, "No."</a:t>
            </a:r>
          </a:p>
          <a:p>
            <a:endParaRPr lang="en-US" sz="5000" dirty="0">
              <a:solidFill>
                <a:schemeClr val="bg1"/>
              </a:solidFill>
            </a:endParaRPr>
          </a:p>
        </p:txBody>
      </p:sp>
    </p:spTree>
    <p:extLst>
      <p:ext uri="{BB962C8B-B14F-4D97-AF65-F5344CB8AC3E}">
        <p14:creationId xmlns:p14="http://schemas.microsoft.com/office/powerpoint/2010/main" val="28724216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395699" y="466763"/>
            <a:ext cx="11222184" cy="5478423"/>
          </a:xfrm>
          <a:prstGeom prst="rect">
            <a:avLst/>
          </a:prstGeom>
          <a:noFill/>
        </p:spPr>
        <p:txBody>
          <a:bodyPr wrap="square" rtlCol="0">
            <a:spAutoFit/>
          </a:bodyPr>
          <a:lstStyle/>
          <a:p>
            <a:r>
              <a:rPr lang="en-US" sz="5000" dirty="0">
                <a:solidFill>
                  <a:schemeClr val="bg1"/>
                </a:solidFill>
              </a:rPr>
              <a:t>Then they said to him, "Who are you? Let us have an answer for those who sent us. What do you say about yourself?"</a:t>
            </a:r>
          </a:p>
          <a:p>
            <a:endParaRPr lang="en-US" sz="5000" dirty="0">
              <a:solidFill>
                <a:schemeClr val="bg1"/>
              </a:solidFill>
            </a:endParaRPr>
          </a:p>
          <a:p>
            <a:r>
              <a:rPr lang="en-US" sz="5000" dirty="0">
                <a:solidFill>
                  <a:schemeClr val="bg1"/>
                </a:solidFill>
              </a:rPr>
              <a:t>He said, "I am the voice of one crying out in the wilderness, 'Make straight the way of the Lord,'" as the prophet Isaiah said.</a:t>
            </a:r>
          </a:p>
        </p:txBody>
      </p:sp>
    </p:spTree>
    <p:extLst>
      <p:ext uri="{BB962C8B-B14F-4D97-AF65-F5344CB8AC3E}">
        <p14:creationId xmlns:p14="http://schemas.microsoft.com/office/powerpoint/2010/main" val="6683825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689788"/>
            <a:ext cx="11222184" cy="3170099"/>
          </a:xfrm>
          <a:prstGeom prst="rect">
            <a:avLst/>
          </a:prstGeom>
          <a:noFill/>
        </p:spPr>
        <p:txBody>
          <a:bodyPr wrap="square" rtlCol="0">
            <a:spAutoFit/>
          </a:bodyPr>
          <a:lstStyle/>
          <a:p>
            <a:r>
              <a:rPr lang="en-US" sz="5000" dirty="0">
                <a:solidFill>
                  <a:schemeClr val="bg1"/>
                </a:solidFill>
              </a:rPr>
              <a:t>Now they had been sent from the Pharisees. They asked him, "Why then are you baptizing if you are neither the Messiah, nor Elijah, nor the prophet?"</a:t>
            </a:r>
          </a:p>
        </p:txBody>
      </p:sp>
    </p:spTree>
    <p:extLst>
      <p:ext uri="{BB962C8B-B14F-4D97-AF65-F5344CB8AC3E}">
        <p14:creationId xmlns:p14="http://schemas.microsoft.com/office/powerpoint/2010/main" val="34502942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411007"/>
            <a:ext cx="11222184" cy="6247864"/>
          </a:xfrm>
          <a:prstGeom prst="rect">
            <a:avLst/>
          </a:prstGeom>
          <a:noFill/>
        </p:spPr>
        <p:txBody>
          <a:bodyPr wrap="square" rtlCol="0">
            <a:spAutoFit/>
          </a:bodyPr>
          <a:lstStyle/>
          <a:p>
            <a:r>
              <a:rPr lang="en-US" sz="5000" dirty="0">
                <a:solidFill>
                  <a:schemeClr val="bg1"/>
                </a:solidFill>
              </a:rPr>
              <a:t>John answered them, "I baptize with water. Among you stands one whom you do not know, the one who is coming after me; I am not worthy to untie the thong of his sandal.” </a:t>
            </a:r>
          </a:p>
          <a:p>
            <a:endParaRPr lang="en-US" sz="5000" dirty="0">
              <a:solidFill>
                <a:schemeClr val="bg1"/>
              </a:solidFill>
            </a:endParaRPr>
          </a:p>
          <a:p>
            <a:r>
              <a:rPr lang="en-US" sz="5000" dirty="0">
                <a:solidFill>
                  <a:schemeClr val="bg1"/>
                </a:solidFill>
              </a:rPr>
              <a:t>This took place in Bethany across the Jordan where John was baptizing. </a:t>
            </a:r>
          </a:p>
        </p:txBody>
      </p:sp>
    </p:spTree>
    <p:extLst>
      <p:ext uri="{BB962C8B-B14F-4D97-AF65-F5344CB8AC3E}">
        <p14:creationId xmlns:p14="http://schemas.microsoft.com/office/powerpoint/2010/main" val="31558509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580C06F-5577-C64C-9EF6-12250F02E27F}"/>
              </a:ext>
            </a:extLst>
          </p:cNvPr>
          <p:cNvPicPr>
            <a:picLocks noChangeAspect="1"/>
          </p:cNvPicPr>
          <p:nvPr/>
        </p:nvPicPr>
        <p:blipFill>
          <a:blip r:embed="rId2"/>
          <a:stretch>
            <a:fillRect/>
          </a:stretch>
        </p:blipFill>
        <p:spPr>
          <a:xfrm>
            <a:off x="2614084" y="643467"/>
            <a:ext cx="6963832" cy="5571066"/>
          </a:xfrm>
          <a:prstGeom prst="rect">
            <a:avLst/>
          </a:prstGeom>
        </p:spPr>
      </p:pic>
    </p:spTree>
    <p:extLst>
      <p:ext uri="{BB962C8B-B14F-4D97-AF65-F5344CB8AC3E}">
        <p14:creationId xmlns:p14="http://schemas.microsoft.com/office/powerpoint/2010/main" val="2791803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78701" y="548991"/>
            <a:ext cx="11222184" cy="5478423"/>
          </a:xfrm>
          <a:prstGeom prst="rect">
            <a:avLst/>
          </a:prstGeom>
          <a:noFill/>
        </p:spPr>
        <p:txBody>
          <a:bodyPr wrap="square" rtlCol="0">
            <a:spAutoFit/>
          </a:bodyPr>
          <a:lstStyle/>
          <a:p>
            <a:r>
              <a:rPr lang="en-US" sz="5000" dirty="0">
                <a:solidFill>
                  <a:schemeClr val="bg1"/>
                </a:solidFill>
              </a:rPr>
              <a:t>to provide for those who mourn in Zion-- to give them a garland instead of ashes, the oil of gladness instead of mourning, the mantle of praise instead of a faint spirit. They will be called oaks of righteousness, the planting of the LORD, to display his glory.</a:t>
            </a:r>
          </a:p>
        </p:txBody>
      </p:sp>
    </p:spTree>
    <p:extLst>
      <p:ext uri="{BB962C8B-B14F-4D97-AF65-F5344CB8AC3E}">
        <p14:creationId xmlns:p14="http://schemas.microsoft.com/office/powerpoint/2010/main" val="730810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128096"/>
            <a:ext cx="11222184" cy="6601807"/>
          </a:xfrm>
          <a:prstGeom prst="rect">
            <a:avLst/>
          </a:prstGeom>
          <a:noFill/>
        </p:spPr>
        <p:txBody>
          <a:bodyPr wrap="square" rtlCol="0">
            <a:spAutoFit/>
          </a:bodyPr>
          <a:lstStyle/>
          <a:p>
            <a:r>
              <a:rPr lang="en-US" sz="4700" dirty="0">
                <a:solidFill>
                  <a:schemeClr val="bg1"/>
                </a:solidFill>
              </a:rPr>
              <a:t>They shall build up the ancient ruins, they shall raise up the former devastations; they shall repair the ruined cities, the devastations of many generations.</a:t>
            </a:r>
          </a:p>
          <a:p>
            <a:endParaRPr lang="en-US" sz="4700" dirty="0">
              <a:solidFill>
                <a:schemeClr val="bg1"/>
              </a:solidFill>
            </a:endParaRPr>
          </a:p>
          <a:p>
            <a:r>
              <a:rPr lang="en-US" sz="4700" dirty="0">
                <a:solidFill>
                  <a:schemeClr val="bg1"/>
                </a:solidFill>
              </a:rPr>
              <a:t>For I the LORD love justice, I hate robbery and wrongdoing; I will faithfully give them their recompense, and I will make an everlasting covenant with them.</a:t>
            </a:r>
          </a:p>
        </p:txBody>
      </p:sp>
    </p:spTree>
    <p:extLst>
      <p:ext uri="{BB962C8B-B14F-4D97-AF65-F5344CB8AC3E}">
        <p14:creationId xmlns:p14="http://schemas.microsoft.com/office/powerpoint/2010/main" val="3428936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606340"/>
            <a:ext cx="11222184" cy="3939540"/>
          </a:xfrm>
          <a:prstGeom prst="rect">
            <a:avLst/>
          </a:prstGeom>
          <a:noFill/>
        </p:spPr>
        <p:txBody>
          <a:bodyPr wrap="square" rtlCol="0">
            <a:spAutoFit/>
          </a:bodyPr>
          <a:lstStyle/>
          <a:p>
            <a:r>
              <a:rPr lang="en-US" sz="5000" dirty="0">
                <a:solidFill>
                  <a:schemeClr val="bg1"/>
                </a:solidFill>
              </a:rPr>
              <a:t>Their descendants shall be known among the nations, and their offspring among the peoples; all who see them shall acknowledge that they are a people whom the LORD has blessed.</a:t>
            </a:r>
          </a:p>
        </p:txBody>
      </p:sp>
    </p:spTree>
    <p:extLst>
      <p:ext uri="{BB962C8B-B14F-4D97-AF65-F5344CB8AC3E}">
        <p14:creationId xmlns:p14="http://schemas.microsoft.com/office/powerpoint/2010/main" val="3958709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606340"/>
            <a:ext cx="11222184" cy="5478423"/>
          </a:xfrm>
          <a:prstGeom prst="rect">
            <a:avLst/>
          </a:prstGeom>
          <a:noFill/>
        </p:spPr>
        <p:txBody>
          <a:bodyPr wrap="square" rtlCol="0">
            <a:spAutoFit/>
          </a:bodyPr>
          <a:lstStyle/>
          <a:p>
            <a:r>
              <a:rPr lang="en-US" sz="5000" dirty="0">
                <a:solidFill>
                  <a:schemeClr val="bg1"/>
                </a:solidFill>
              </a:rPr>
              <a:t>I will greatly rejoice in the LORD, my whole being shall exult in my God; for he has clothed me with the garments of salvation, he has covered me with the robe of righteousness, as a bridegroom decks himself with a garland, and as a bride adorns herself with her jewels.</a:t>
            </a:r>
          </a:p>
        </p:txBody>
      </p:sp>
    </p:spTree>
    <p:extLst>
      <p:ext uri="{BB962C8B-B14F-4D97-AF65-F5344CB8AC3E}">
        <p14:creationId xmlns:p14="http://schemas.microsoft.com/office/powerpoint/2010/main" val="1167095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606340"/>
            <a:ext cx="11222184" cy="3939540"/>
          </a:xfrm>
          <a:prstGeom prst="rect">
            <a:avLst/>
          </a:prstGeom>
          <a:noFill/>
        </p:spPr>
        <p:txBody>
          <a:bodyPr wrap="square" rtlCol="0">
            <a:spAutoFit/>
          </a:bodyPr>
          <a:lstStyle/>
          <a:p>
            <a:r>
              <a:rPr lang="en-US" sz="5000" dirty="0">
                <a:solidFill>
                  <a:schemeClr val="bg1"/>
                </a:solidFill>
              </a:rPr>
              <a:t>For as the earth brings forth its shoots, and as a garden causes what is sown in it to spring up, so the Lord GOD will cause righteousness and praise to spring up before all the nations. </a:t>
            </a:r>
          </a:p>
        </p:txBody>
      </p:sp>
    </p:spTree>
    <p:extLst>
      <p:ext uri="{BB962C8B-B14F-4D97-AF65-F5344CB8AC3E}">
        <p14:creationId xmlns:p14="http://schemas.microsoft.com/office/powerpoint/2010/main" val="1180793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1D8A00A9-9C7F-7A42-81A0-63E372D14858}"/>
              </a:ext>
            </a:extLst>
          </p:cNvPr>
          <p:cNvPicPr>
            <a:picLocks noChangeAspect="1"/>
          </p:cNvPicPr>
          <p:nvPr/>
        </p:nvPicPr>
        <p:blipFill>
          <a:blip r:embed="rId2"/>
          <a:stretch>
            <a:fillRect/>
          </a:stretch>
        </p:blipFill>
        <p:spPr>
          <a:xfrm>
            <a:off x="2614084" y="643467"/>
            <a:ext cx="6963832" cy="5571066"/>
          </a:xfrm>
          <a:prstGeom prst="rect">
            <a:avLst/>
          </a:prstGeom>
        </p:spPr>
      </p:pic>
    </p:spTree>
    <p:extLst>
      <p:ext uri="{BB962C8B-B14F-4D97-AF65-F5344CB8AC3E}">
        <p14:creationId xmlns:p14="http://schemas.microsoft.com/office/powerpoint/2010/main" val="4253032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2C8F0C-E59F-0249-B4D7-0552C6DA1A97}"/>
              </a:ext>
            </a:extLst>
          </p:cNvPr>
          <p:cNvPicPr>
            <a:picLocks noChangeAspect="1"/>
          </p:cNvPicPr>
          <p:nvPr/>
        </p:nvPicPr>
        <p:blipFill rotWithShape="1">
          <a:blip r:embed="rId2"/>
          <a:srcRect t="15023" b="14664"/>
          <a:stretch/>
        </p:blipFill>
        <p:spPr>
          <a:xfrm>
            <a:off x="20" y="10"/>
            <a:ext cx="12191980" cy="6857990"/>
          </a:xfrm>
          <a:prstGeom prst="rect">
            <a:avLst/>
          </a:prstGeom>
        </p:spPr>
      </p:pic>
      <p:sp>
        <p:nvSpPr>
          <p:cNvPr id="9" name="Freeform 5">
            <a:extLst>
              <a:ext uri="{FF2B5EF4-FFF2-40B4-BE49-F238E27FC236}">
                <a16:creationId xmlns:a16="http://schemas.microsoft.com/office/drawing/2014/main" id="{87CC2527-562A-4F69-B487-4371E5B24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4" name="TextBox 3"/>
          <p:cNvSpPr txBox="1"/>
          <p:nvPr/>
        </p:nvSpPr>
        <p:spPr>
          <a:xfrm>
            <a:off x="8022021" y="3231931"/>
            <a:ext cx="3852041" cy="1834056"/>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000" b="1" dirty="0">
                <a:latin typeface="+mj-lt"/>
                <a:ea typeface="+mj-ea"/>
                <a:cs typeface="+mj-cs"/>
              </a:rPr>
              <a:t>Psalm 126</a:t>
            </a:r>
          </a:p>
        </p:txBody>
      </p:sp>
      <p:cxnSp>
        <p:nvCxnSpPr>
          <p:cNvPr id="11" name="Straight Connector 10">
            <a:extLst>
              <a:ext uri="{FF2B5EF4-FFF2-40B4-BE49-F238E27FC236}">
                <a16:creationId xmlns:a16="http://schemas.microsoft.com/office/drawing/2014/main" id="{BCDAEC91-5BCE-4B55-9CC0-43EF94CB73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A9D056C3-4745-C142-B6E1-DB268CB5A847}"/>
              </a:ext>
            </a:extLst>
          </p:cNvPr>
          <p:cNvSpPr txBox="1"/>
          <p:nvPr/>
        </p:nvSpPr>
        <p:spPr>
          <a:xfrm>
            <a:off x="7809491" y="5640702"/>
            <a:ext cx="4277099" cy="584775"/>
          </a:xfrm>
          <a:prstGeom prst="rect">
            <a:avLst/>
          </a:prstGeom>
          <a:noFill/>
        </p:spPr>
        <p:txBody>
          <a:bodyPr wrap="square" rtlCol="0">
            <a:spAutoFit/>
          </a:bodyPr>
          <a:lstStyle/>
          <a:p>
            <a:pPr algn="ctr"/>
            <a:r>
              <a:rPr lang="en-US" sz="1600" i="1" dirty="0"/>
              <a:t>Image: “The Word Became Flesh” by Krista Heide </a:t>
            </a:r>
          </a:p>
          <a:p>
            <a:pPr algn="ctr"/>
            <a:r>
              <a:rPr lang="en-US" sz="1600" i="1" dirty="0"/>
              <a:t>Winnipeg Centre Vineyard</a:t>
            </a:r>
          </a:p>
        </p:txBody>
      </p:sp>
    </p:spTree>
    <p:extLst>
      <p:ext uri="{BB962C8B-B14F-4D97-AF65-F5344CB8AC3E}">
        <p14:creationId xmlns:p14="http://schemas.microsoft.com/office/powerpoint/2010/main" val="34469952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884</Words>
  <Application>Microsoft Macintosh PowerPoint</Application>
  <PresentationFormat>Widescreen</PresentationFormat>
  <Paragraphs>44</Paragraphs>
  <Slides>24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 MacQueen</dc:creator>
  <cp:lastModifiedBy>Kris MacQueen</cp:lastModifiedBy>
  <cp:revision>3</cp:revision>
  <dcterms:created xsi:type="dcterms:W3CDTF">2019-11-04T15:14:21Z</dcterms:created>
  <dcterms:modified xsi:type="dcterms:W3CDTF">2020-11-12T18:22:49Z</dcterms:modified>
</cp:coreProperties>
</file>