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9"/>
  </p:notesMasterIdLst>
  <p:sldIdLst>
    <p:sldId id="256" r:id="rId2"/>
    <p:sldId id="259" r:id="rId3"/>
    <p:sldId id="261" r:id="rId4"/>
    <p:sldId id="262" r:id="rId5"/>
    <p:sldId id="263" r:id="rId6"/>
    <p:sldId id="285" r:id="rId7"/>
    <p:sldId id="286" r:id="rId8"/>
    <p:sldId id="284" r:id="rId9"/>
    <p:sldId id="281" r:id="rId10"/>
    <p:sldId id="266" r:id="rId11"/>
    <p:sldId id="267" r:id="rId12"/>
    <p:sldId id="268" r:id="rId13"/>
    <p:sldId id="269" r:id="rId14"/>
    <p:sldId id="283" r:id="rId15"/>
    <p:sldId id="271" r:id="rId16"/>
    <p:sldId id="272" r:id="rId17"/>
    <p:sldId id="274" r:id="rId18"/>
    <p:sldId id="287" r:id="rId19"/>
    <p:sldId id="288" r:id="rId20"/>
    <p:sldId id="289" r:id="rId21"/>
    <p:sldId id="282" r:id="rId22"/>
    <p:sldId id="275" r:id="rId23"/>
    <p:sldId id="276" r:id="rId24"/>
    <p:sldId id="277" r:id="rId25"/>
    <p:sldId id="279" r:id="rId26"/>
    <p:sldId id="280" r:id="rId27"/>
    <p:sldId id="278"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749"/>
    <p:restoredTop sz="94733"/>
  </p:normalViewPr>
  <p:slideViewPr>
    <p:cSldViewPr snapToGrid="0" snapToObjects="1">
      <p:cViewPr varScale="1">
        <p:scale>
          <a:sx n="106" d="100"/>
          <a:sy n="106" d="100"/>
        </p:scale>
        <p:origin x="208" y="4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559CD1-1112-3E47-B264-7CDAE8F9E285}" type="datetimeFigureOut">
              <a:rPr lang="en-US" smtClean="0"/>
              <a:t>11/12/20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C5979A-1A08-524E-8076-BF955908287F}" type="slidenum">
              <a:rPr lang="en-US" smtClean="0"/>
              <a:t>‹#›</a:t>
            </a:fld>
            <a:endParaRPr lang="en-US"/>
          </a:p>
        </p:txBody>
      </p:sp>
    </p:spTree>
    <p:extLst>
      <p:ext uri="{BB962C8B-B14F-4D97-AF65-F5344CB8AC3E}">
        <p14:creationId xmlns:p14="http://schemas.microsoft.com/office/powerpoint/2010/main" val="13109835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5979A-1A08-524E-8076-BF955908287F}" type="slidenum">
              <a:rPr lang="en-US" smtClean="0"/>
              <a:t>7</a:t>
            </a:fld>
            <a:endParaRPr lang="en-US"/>
          </a:p>
        </p:txBody>
      </p:sp>
    </p:spTree>
    <p:extLst>
      <p:ext uri="{BB962C8B-B14F-4D97-AF65-F5344CB8AC3E}">
        <p14:creationId xmlns:p14="http://schemas.microsoft.com/office/powerpoint/2010/main" val="859016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F8B58252-912D-A74A-92D1-70095D4CBD76}" type="datetimeFigureOut">
              <a:rPr lang="en-US" smtClean="0"/>
              <a:t>11/12/20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11998439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8B58252-912D-A74A-92D1-70095D4CBD76}" type="datetimeFigureOut">
              <a:rPr lang="en-US" smtClean="0"/>
              <a:t>11/12/20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5406610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8B58252-912D-A74A-92D1-70095D4CBD76}" type="datetimeFigureOut">
              <a:rPr lang="en-US" smtClean="0"/>
              <a:t>11/12/20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8864862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8B58252-912D-A74A-92D1-70095D4CBD76}" type="datetimeFigureOut">
              <a:rPr lang="en-US" smtClean="0"/>
              <a:t>11/12/20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905536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8B58252-912D-A74A-92D1-70095D4CBD76}" type="datetimeFigureOut">
              <a:rPr lang="en-US" smtClean="0"/>
              <a:t>11/12/20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1370467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8B58252-912D-A74A-92D1-70095D4CBD76}" type="datetimeFigureOut">
              <a:rPr lang="en-US" smtClean="0"/>
              <a:t>11/12/20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12417198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8B58252-912D-A74A-92D1-70095D4CBD76}" type="datetimeFigureOut">
              <a:rPr lang="en-US" smtClean="0"/>
              <a:t>11/12/20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3393029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8B58252-912D-A74A-92D1-70095D4CBD76}" type="datetimeFigureOut">
              <a:rPr lang="en-US" smtClean="0"/>
              <a:t>11/12/20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10955642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B58252-912D-A74A-92D1-70095D4CBD76}" type="datetimeFigureOut">
              <a:rPr lang="en-US" smtClean="0"/>
              <a:t>11/12/20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6235771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8B58252-912D-A74A-92D1-70095D4CBD76}" type="datetimeFigureOut">
              <a:rPr lang="en-US" smtClean="0"/>
              <a:t>11/12/20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7414500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8B58252-912D-A74A-92D1-70095D4CBD76}" type="datetimeFigureOut">
              <a:rPr lang="en-US" smtClean="0"/>
              <a:t>11/12/20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18515931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21000" b="-2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B58252-912D-A74A-92D1-70095D4CBD76}" type="datetimeFigureOut">
              <a:rPr lang="en-US" smtClean="0"/>
              <a:t>11/12/20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3EE2AC-A560-644C-8C87-55D881C3DBFE}" type="slidenum">
              <a:rPr lang="en-US" smtClean="0"/>
              <a:t>‹#›</a:t>
            </a:fld>
            <a:endParaRPr lang="en-US"/>
          </a:p>
        </p:txBody>
      </p:sp>
    </p:spTree>
    <p:extLst>
      <p:ext uri="{BB962C8B-B14F-4D97-AF65-F5344CB8AC3E}">
        <p14:creationId xmlns:p14="http://schemas.microsoft.com/office/powerpoint/2010/main" val="1314222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6753252F-4873-4F63-801D-CC719279A7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047C8CCB-F95D-4249-92DD-651249D353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9579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640080" y="2074363"/>
            <a:ext cx="2752354" cy="2709275"/>
          </a:xfrm>
          <a:prstGeom prst="ellipse">
            <a:avLst/>
          </a:prstGeom>
          <a:solidFill>
            <a:srgbClr val="262626"/>
          </a:solidFill>
          <a:ln w="174625" cmpd="thinThick">
            <a:solidFill>
              <a:srgbClr val="262626"/>
            </a:solidFill>
          </a:ln>
        </p:spPr>
        <p:txBody>
          <a:bodyPr vert="horz" lIns="91440" tIns="45720" rIns="91440" bIns="45720" rtlCol="0" anchor="ctr">
            <a:normAutofit/>
          </a:bodyPr>
          <a:lstStyle/>
          <a:p>
            <a:pPr algn="ctr">
              <a:lnSpc>
                <a:spcPct val="90000"/>
              </a:lnSpc>
              <a:spcBef>
                <a:spcPct val="0"/>
              </a:spcBef>
              <a:spcAft>
                <a:spcPts val="600"/>
              </a:spcAft>
            </a:pPr>
            <a:r>
              <a:rPr lang="en-US" sz="2400" b="1" dirty="0">
                <a:solidFill>
                  <a:srgbClr val="FFFFFF"/>
                </a:solidFill>
                <a:latin typeface="+mj-lt"/>
                <a:ea typeface="+mj-ea"/>
                <a:cs typeface="+mj-cs"/>
              </a:rPr>
              <a:t>Isaiah 40:1-11</a:t>
            </a:r>
          </a:p>
        </p:txBody>
      </p:sp>
      <p:pic>
        <p:nvPicPr>
          <p:cNvPr id="3" name="Picture 2">
            <a:extLst>
              <a:ext uri="{FF2B5EF4-FFF2-40B4-BE49-F238E27FC236}">
                <a16:creationId xmlns:a16="http://schemas.microsoft.com/office/drawing/2014/main" id="{1FDCEACC-FD90-BB4A-8C8D-06DDDC56BFF2}"/>
              </a:ext>
            </a:extLst>
          </p:cNvPr>
          <p:cNvPicPr>
            <a:picLocks noChangeAspect="1"/>
          </p:cNvPicPr>
          <p:nvPr/>
        </p:nvPicPr>
        <p:blipFill rotWithShape="1">
          <a:blip r:embed="rId2"/>
          <a:srcRect t="15023" b="14664"/>
          <a:stretch/>
        </p:blipFill>
        <p:spPr>
          <a:xfrm>
            <a:off x="4038600" y="1405610"/>
            <a:ext cx="7188199" cy="4043391"/>
          </a:xfrm>
          <a:prstGeom prst="rect">
            <a:avLst/>
          </a:prstGeom>
        </p:spPr>
      </p:pic>
      <p:sp>
        <p:nvSpPr>
          <p:cNvPr id="5" name="TextBox 4">
            <a:extLst>
              <a:ext uri="{FF2B5EF4-FFF2-40B4-BE49-F238E27FC236}">
                <a16:creationId xmlns:a16="http://schemas.microsoft.com/office/drawing/2014/main" id="{01B8E33B-20A2-8A4B-9798-F15470153DFC}"/>
              </a:ext>
            </a:extLst>
          </p:cNvPr>
          <p:cNvSpPr txBox="1"/>
          <p:nvPr/>
        </p:nvSpPr>
        <p:spPr>
          <a:xfrm>
            <a:off x="4602996" y="5449001"/>
            <a:ext cx="6796565" cy="338554"/>
          </a:xfrm>
          <a:prstGeom prst="rect">
            <a:avLst/>
          </a:prstGeom>
          <a:noFill/>
        </p:spPr>
        <p:txBody>
          <a:bodyPr wrap="square" rtlCol="0">
            <a:spAutoFit/>
          </a:bodyPr>
          <a:lstStyle/>
          <a:p>
            <a:pPr algn="ctr"/>
            <a:r>
              <a:rPr lang="en-US" sz="1600" i="1" dirty="0"/>
              <a:t>Image: “The Word Became Flesh” by Krista Heide - Winnipeg Centre Vineyard</a:t>
            </a:r>
          </a:p>
        </p:txBody>
      </p:sp>
      <p:sp>
        <p:nvSpPr>
          <p:cNvPr id="2" name="TextBox 1">
            <a:extLst>
              <a:ext uri="{FF2B5EF4-FFF2-40B4-BE49-F238E27FC236}">
                <a16:creationId xmlns:a16="http://schemas.microsoft.com/office/drawing/2014/main" id="{DD782512-3F4B-E24B-B6D7-456C8F0D397D}"/>
              </a:ext>
            </a:extLst>
          </p:cNvPr>
          <p:cNvSpPr txBox="1"/>
          <p:nvPr/>
        </p:nvSpPr>
        <p:spPr>
          <a:xfrm>
            <a:off x="3097166" y="183763"/>
            <a:ext cx="5997668" cy="369332"/>
          </a:xfrm>
          <a:prstGeom prst="rect">
            <a:avLst/>
          </a:prstGeom>
          <a:noFill/>
        </p:spPr>
        <p:txBody>
          <a:bodyPr wrap="none" rtlCol="0">
            <a:spAutoFit/>
          </a:bodyPr>
          <a:lstStyle/>
          <a:p>
            <a:r>
              <a:rPr lang="en-US" dirty="0"/>
              <a:t>Select Readings from the Revised Common Lectionary - Year B</a:t>
            </a:r>
          </a:p>
        </p:txBody>
      </p:sp>
    </p:spTree>
    <p:extLst>
      <p:ext uri="{BB962C8B-B14F-4D97-AF65-F5344CB8AC3E}">
        <p14:creationId xmlns:p14="http://schemas.microsoft.com/office/powerpoint/2010/main" val="20811344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594233" y="514740"/>
            <a:ext cx="11222184" cy="4708981"/>
          </a:xfrm>
          <a:prstGeom prst="rect">
            <a:avLst/>
          </a:prstGeom>
          <a:noFill/>
        </p:spPr>
        <p:txBody>
          <a:bodyPr wrap="square" rtlCol="0">
            <a:spAutoFit/>
          </a:bodyPr>
          <a:lstStyle/>
          <a:p>
            <a:r>
              <a:rPr lang="en-US" sz="5000" dirty="0">
                <a:solidFill>
                  <a:schemeClr val="bg1"/>
                </a:solidFill>
              </a:rPr>
              <a:t>LORD, you were favorable to your land; you restored the fortunes of Jacob.</a:t>
            </a:r>
          </a:p>
          <a:p>
            <a:endParaRPr lang="en-US" sz="5000" dirty="0">
              <a:solidFill>
                <a:schemeClr val="bg1"/>
              </a:solidFill>
            </a:endParaRPr>
          </a:p>
          <a:p>
            <a:r>
              <a:rPr lang="en-US" sz="5000" dirty="0">
                <a:solidFill>
                  <a:schemeClr val="bg1"/>
                </a:solidFill>
              </a:rPr>
              <a:t>You forgave the iniquity of your people; you pardoned all their sin. Selah</a:t>
            </a:r>
          </a:p>
          <a:p>
            <a:endParaRPr lang="en-US" sz="5000" dirty="0">
              <a:solidFill>
                <a:schemeClr val="bg1"/>
              </a:solidFill>
            </a:endParaRPr>
          </a:p>
        </p:txBody>
      </p:sp>
    </p:spTree>
    <p:extLst>
      <p:ext uri="{BB962C8B-B14F-4D97-AF65-F5344CB8AC3E}">
        <p14:creationId xmlns:p14="http://schemas.microsoft.com/office/powerpoint/2010/main" val="11225736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594233" y="514740"/>
            <a:ext cx="11222184" cy="6247864"/>
          </a:xfrm>
          <a:prstGeom prst="rect">
            <a:avLst/>
          </a:prstGeom>
          <a:noFill/>
        </p:spPr>
        <p:txBody>
          <a:bodyPr wrap="square" rtlCol="0">
            <a:spAutoFit/>
          </a:bodyPr>
          <a:lstStyle/>
          <a:p>
            <a:r>
              <a:rPr lang="en-US" sz="5000" dirty="0">
                <a:solidFill>
                  <a:schemeClr val="bg1"/>
                </a:solidFill>
              </a:rPr>
              <a:t>Let me hear what God the LORD will speak, for he will speak peace to his people, to his faithful, to those who turn to him in their hearts.</a:t>
            </a:r>
          </a:p>
          <a:p>
            <a:endParaRPr lang="en-US" sz="5000" dirty="0">
              <a:solidFill>
                <a:schemeClr val="bg1"/>
              </a:solidFill>
            </a:endParaRPr>
          </a:p>
          <a:p>
            <a:r>
              <a:rPr lang="en-US" sz="5000" dirty="0">
                <a:solidFill>
                  <a:schemeClr val="bg1"/>
                </a:solidFill>
              </a:rPr>
              <a:t>Surely his salvation is at hand for those who fear him, that his glory may dwell in our land.</a:t>
            </a:r>
          </a:p>
        </p:txBody>
      </p:sp>
    </p:spTree>
    <p:extLst>
      <p:ext uri="{BB962C8B-B14F-4D97-AF65-F5344CB8AC3E}">
        <p14:creationId xmlns:p14="http://schemas.microsoft.com/office/powerpoint/2010/main" val="22202854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594233" y="514740"/>
            <a:ext cx="11222184" cy="5478423"/>
          </a:xfrm>
          <a:prstGeom prst="rect">
            <a:avLst/>
          </a:prstGeom>
          <a:noFill/>
        </p:spPr>
        <p:txBody>
          <a:bodyPr wrap="square" rtlCol="0">
            <a:spAutoFit/>
          </a:bodyPr>
          <a:lstStyle/>
          <a:p>
            <a:r>
              <a:rPr lang="en-US" sz="5000" dirty="0">
                <a:solidFill>
                  <a:schemeClr val="bg1"/>
                </a:solidFill>
              </a:rPr>
              <a:t>Steadfast love and faithfulness will meet; righteousness and peace will kiss each other.</a:t>
            </a:r>
          </a:p>
          <a:p>
            <a:endParaRPr lang="en-US" sz="5000" dirty="0">
              <a:solidFill>
                <a:schemeClr val="bg1"/>
              </a:solidFill>
            </a:endParaRPr>
          </a:p>
          <a:p>
            <a:r>
              <a:rPr lang="en-US" sz="5000" dirty="0">
                <a:solidFill>
                  <a:schemeClr val="bg1"/>
                </a:solidFill>
              </a:rPr>
              <a:t>Faithfulness will spring up from the ground, and righteousness will look down from the sky.</a:t>
            </a:r>
          </a:p>
        </p:txBody>
      </p:sp>
    </p:spTree>
    <p:extLst>
      <p:ext uri="{BB962C8B-B14F-4D97-AF65-F5344CB8AC3E}">
        <p14:creationId xmlns:p14="http://schemas.microsoft.com/office/powerpoint/2010/main" val="26632154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484908" y="481286"/>
            <a:ext cx="11222184" cy="3939540"/>
          </a:xfrm>
          <a:prstGeom prst="rect">
            <a:avLst/>
          </a:prstGeom>
          <a:noFill/>
        </p:spPr>
        <p:txBody>
          <a:bodyPr wrap="square" rtlCol="0">
            <a:spAutoFit/>
          </a:bodyPr>
          <a:lstStyle/>
          <a:p>
            <a:r>
              <a:rPr lang="en-US" sz="5000" dirty="0">
                <a:solidFill>
                  <a:schemeClr val="bg1"/>
                </a:solidFill>
              </a:rPr>
              <a:t>The LORD will give what is good, and our land will yield its increase.</a:t>
            </a:r>
          </a:p>
          <a:p>
            <a:endParaRPr lang="en-US" sz="5000" dirty="0">
              <a:solidFill>
                <a:schemeClr val="bg1"/>
              </a:solidFill>
            </a:endParaRPr>
          </a:p>
          <a:p>
            <a:r>
              <a:rPr lang="en-US" sz="5000" dirty="0">
                <a:solidFill>
                  <a:schemeClr val="bg1"/>
                </a:solidFill>
              </a:rPr>
              <a:t>Righteousness will go before him, and will make a path for his steps.</a:t>
            </a:r>
          </a:p>
        </p:txBody>
      </p:sp>
    </p:spTree>
    <p:extLst>
      <p:ext uri="{BB962C8B-B14F-4D97-AF65-F5344CB8AC3E}">
        <p14:creationId xmlns:p14="http://schemas.microsoft.com/office/powerpoint/2010/main" val="1766718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9579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E368E402-E80C-264A-A741-1B9936A6E755}"/>
              </a:ext>
            </a:extLst>
          </p:cNvPr>
          <p:cNvPicPr>
            <a:picLocks noChangeAspect="1"/>
          </p:cNvPicPr>
          <p:nvPr/>
        </p:nvPicPr>
        <p:blipFill rotWithShape="1">
          <a:blip r:embed="rId2"/>
          <a:srcRect t="15023" b="14664"/>
          <a:stretch/>
        </p:blipFill>
        <p:spPr>
          <a:xfrm>
            <a:off x="1143978" y="643467"/>
            <a:ext cx="9904044" cy="5571066"/>
          </a:xfrm>
          <a:prstGeom prst="rect">
            <a:avLst/>
          </a:prstGeom>
        </p:spPr>
      </p:pic>
    </p:spTree>
    <p:extLst>
      <p:ext uri="{BB962C8B-B14F-4D97-AF65-F5344CB8AC3E}">
        <p14:creationId xmlns:p14="http://schemas.microsoft.com/office/powerpoint/2010/main" val="29874055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753252F-4873-4F63-801D-CC719279A7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047C8CCB-F95D-4249-92DD-651249D353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9579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640080" y="2074363"/>
            <a:ext cx="2752354" cy="2709275"/>
          </a:xfrm>
          <a:prstGeom prst="ellipse">
            <a:avLst/>
          </a:prstGeom>
          <a:solidFill>
            <a:srgbClr val="262626"/>
          </a:solidFill>
          <a:ln w="174625" cmpd="thinThick">
            <a:solidFill>
              <a:srgbClr val="262626"/>
            </a:solidFill>
          </a:ln>
        </p:spPr>
        <p:txBody>
          <a:bodyPr vert="horz" lIns="91440" tIns="45720" rIns="91440" bIns="45720" rtlCol="0" anchor="ctr">
            <a:normAutofit/>
          </a:bodyPr>
          <a:lstStyle/>
          <a:p>
            <a:pPr algn="ctr">
              <a:lnSpc>
                <a:spcPct val="90000"/>
              </a:lnSpc>
              <a:spcBef>
                <a:spcPct val="0"/>
              </a:spcBef>
              <a:spcAft>
                <a:spcPts val="600"/>
              </a:spcAft>
            </a:pPr>
            <a:r>
              <a:rPr lang="en-US" sz="2600" b="1" dirty="0">
                <a:solidFill>
                  <a:srgbClr val="FFFFFF"/>
                </a:solidFill>
                <a:latin typeface="+mj-lt"/>
                <a:ea typeface="+mj-ea"/>
                <a:cs typeface="+mj-cs"/>
              </a:rPr>
              <a:t>2 Peter </a:t>
            </a:r>
          </a:p>
          <a:p>
            <a:pPr algn="ctr">
              <a:lnSpc>
                <a:spcPct val="90000"/>
              </a:lnSpc>
              <a:spcBef>
                <a:spcPct val="0"/>
              </a:spcBef>
              <a:spcAft>
                <a:spcPts val="600"/>
              </a:spcAft>
            </a:pPr>
            <a:r>
              <a:rPr lang="en-US" sz="2600" b="1" dirty="0">
                <a:solidFill>
                  <a:srgbClr val="FFFFFF"/>
                </a:solidFill>
                <a:latin typeface="+mj-lt"/>
                <a:ea typeface="+mj-ea"/>
                <a:cs typeface="+mj-cs"/>
              </a:rPr>
              <a:t>3:8-15a</a:t>
            </a:r>
            <a:endParaRPr lang="en-US" sz="2600" b="1" kern="1200" dirty="0">
              <a:solidFill>
                <a:srgbClr val="FFFFFF"/>
              </a:solidFill>
              <a:latin typeface="+mj-lt"/>
              <a:ea typeface="+mj-ea"/>
              <a:cs typeface="+mj-cs"/>
            </a:endParaRPr>
          </a:p>
        </p:txBody>
      </p:sp>
      <p:pic>
        <p:nvPicPr>
          <p:cNvPr id="3" name="Picture 2">
            <a:extLst>
              <a:ext uri="{FF2B5EF4-FFF2-40B4-BE49-F238E27FC236}">
                <a16:creationId xmlns:a16="http://schemas.microsoft.com/office/drawing/2014/main" id="{1EBA4B9D-4EEE-6446-A828-9A8994784434}"/>
              </a:ext>
            </a:extLst>
          </p:cNvPr>
          <p:cNvPicPr>
            <a:picLocks noChangeAspect="1"/>
          </p:cNvPicPr>
          <p:nvPr/>
        </p:nvPicPr>
        <p:blipFill>
          <a:blip r:embed="rId2"/>
          <a:stretch>
            <a:fillRect/>
          </a:stretch>
        </p:blipFill>
        <p:spPr>
          <a:xfrm>
            <a:off x="4550833" y="961812"/>
            <a:ext cx="6163733" cy="4930987"/>
          </a:xfrm>
          <a:prstGeom prst="rect">
            <a:avLst/>
          </a:prstGeom>
        </p:spPr>
      </p:pic>
      <p:sp>
        <p:nvSpPr>
          <p:cNvPr id="7" name="TextBox 6">
            <a:extLst>
              <a:ext uri="{FF2B5EF4-FFF2-40B4-BE49-F238E27FC236}">
                <a16:creationId xmlns:a16="http://schemas.microsoft.com/office/drawing/2014/main" id="{6304AD84-6C5B-144F-A0AF-E2FFFEE4A12D}"/>
              </a:ext>
            </a:extLst>
          </p:cNvPr>
          <p:cNvSpPr txBox="1"/>
          <p:nvPr/>
        </p:nvSpPr>
        <p:spPr>
          <a:xfrm>
            <a:off x="4122549" y="5892799"/>
            <a:ext cx="6796565" cy="338554"/>
          </a:xfrm>
          <a:prstGeom prst="rect">
            <a:avLst/>
          </a:prstGeom>
          <a:noFill/>
        </p:spPr>
        <p:txBody>
          <a:bodyPr wrap="square" rtlCol="0">
            <a:spAutoFit/>
          </a:bodyPr>
          <a:lstStyle/>
          <a:p>
            <a:pPr algn="ctr"/>
            <a:r>
              <a:rPr lang="en-US" sz="1600" i="1" dirty="0"/>
              <a:t>Image: “The Word Became Flesh” by Krista Heide - Winnipeg Centre Vineyard</a:t>
            </a:r>
          </a:p>
        </p:txBody>
      </p:sp>
    </p:spTree>
    <p:extLst>
      <p:ext uri="{BB962C8B-B14F-4D97-AF65-F5344CB8AC3E}">
        <p14:creationId xmlns:p14="http://schemas.microsoft.com/office/powerpoint/2010/main" val="2423290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594233" y="514740"/>
            <a:ext cx="11222184" cy="5478423"/>
          </a:xfrm>
          <a:prstGeom prst="rect">
            <a:avLst/>
          </a:prstGeom>
          <a:noFill/>
        </p:spPr>
        <p:txBody>
          <a:bodyPr wrap="square" rtlCol="0">
            <a:spAutoFit/>
          </a:bodyPr>
          <a:lstStyle/>
          <a:p>
            <a:r>
              <a:rPr lang="en-US" sz="5000" dirty="0">
                <a:solidFill>
                  <a:schemeClr val="bg1"/>
                </a:solidFill>
              </a:rPr>
              <a:t>But do not ignore this one fact, beloved, that with the Lord one day is like a thousand years, and a thousand years are like one day. The Lord is not slow about his promise, as some think of slowness, but is patient with you, not wanting any to perish, but all to come to repentance.</a:t>
            </a:r>
          </a:p>
        </p:txBody>
      </p:sp>
    </p:spTree>
    <p:extLst>
      <p:ext uri="{BB962C8B-B14F-4D97-AF65-F5344CB8AC3E}">
        <p14:creationId xmlns:p14="http://schemas.microsoft.com/office/powerpoint/2010/main" val="35510804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594233" y="514740"/>
            <a:ext cx="11222184" cy="4708981"/>
          </a:xfrm>
          <a:prstGeom prst="rect">
            <a:avLst/>
          </a:prstGeom>
          <a:noFill/>
        </p:spPr>
        <p:txBody>
          <a:bodyPr wrap="square" rtlCol="0">
            <a:spAutoFit/>
          </a:bodyPr>
          <a:lstStyle/>
          <a:p>
            <a:r>
              <a:rPr lang="en-US" sz="5000" dirty="0">
                <a:solidFill>
                  <a:schemeClr val="bg1"/>
                </a:solidFill>
              </a:rPr>
              <a:t>But the day of the Lord will come like a thief, and then the heavens will pass away with a loud noise, and the elements will be dissolved with fire, and the earth and everything that is done on it will be disclosed.</a:t>
            </a:r>
          </a:p>
        </p:txBody>
      </p:sp>
    </p:spTree>
    <p:extLst>
      <p:ext uri="{BB962C8B-B14F-4D97-AF65-F5344CB8AC3E}">
        <p14:creationId xmlns:p14="http://schemas.microsoft.com/office/powerpoint/2010/main" val="10861450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594233" y="514740"/>
            <a:ext cx="11222184" cy="6247864"/>
          </a:xfrm>
          <a:prstGeom prst="rect">
            <a:avLst/>
          </a:prstGeom>
          <a:noFill/>
        </p:spPr>
        <p:txBody>
          <a:bodyPr wrap="square" rtlCol="0">
            <a:spAutoFit/>
          </a:bodyPr>
          <a:lstStyle/>
          <a:p>
            <a:r>
              <a:rPr lang="en-US" sz="5000" dirty="0">
                <a:solidFill>
                  <a:schemeClr val="bg1"/>
                </a:solidFill>
              </a:rPr>
              <a:t>Since all these things are to be dissolved in this way, what sort of persons ought you to be in leading lives of holiness and godliness, waiting for and hastening the coming of the day of God, because of which the heavens will be set ablaze and dissolved, and the elements will melt with fire?</a:t>
            </a:r>
          </a:p>
        </p:txBody>
      </p:sp>
    </p:spTree>
    <p:extLst>
      <p:ext uri="{BB962C8B-B14F-4D97-AF65-F5344CB8AC3E}">
        <p14:creationId xmlns:p14="http://schemas.microsoft.com/office/powerpoint/2010/main" val="32593694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582201" y="1028343"/>
            <a:ext cx="11222184" cy="2400657"/>
          </a:xfrm>
          <a:prstGeom prst="rect">
            <a:avLst/>
          </a:prstGeom>
          <a:noFill/>
        </p:spPr>
        <p:txBody>
          <a:bodyPr wrap="square" rtlCol="0">
            <a:spAutoFit/>
          </a:bodyPr>
          <a:lstStyle/>
          <a:p>
            <a:r>
              <a:rPr lang="en-US" sz="5000" dirty="0">
                <a:solidFill>
                  <a:schemeClr val="bg1"/>
                </a:solidFill>
              </a:rPr>
              <a:t>But, in accordance with his promise, we wait for new heavens and a new earth, where righteousness is at home.</a:t>
            </a:r>
          </a:p>
        </p:txBody>
      </p:sp>
    </p:spTree>
    <p:extLst>
      <p:ext uri="{BB962C8B-B14F-4D97-AF65-F5344CB8AC3E}">
        <p14:creationId xmlns:p14="http://schemas.microsoft.com/office/powerpoint/2010/main" val="3910263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563628" y="510989"/>
            <a:ext cx="11277601" cy="6247864"/>
          </a:xfrm>
          <a:prstGeom prst="rect">
            <a:avLst/>
          </a:prstGeom>
          <a:noFill/>
        </p:spPr>
        <p:txBody>
          <a:bodyPr wrap="square" rtlCol="0">
            <a:spAutoFit/>
          </a:bodyPr>
          <a:lstStyle/>
          <a:p>
            <a:r>
              <a:rPr lang="en-US" sz="5000" dirty="0">
                <a:solidFill>
                  <a:schemeClr val="bg1"/>
                </a:solidFill>
              </a:rPr>
              <a:t>Comfort, O comfort my people, says your God. </a:t>
            </a:r>
          </a:p>
          <a:p>
            <a:endParaRPr lang="en-US" sz="5000" dirty="0">
              <a:solidFill>
                <a:schemeClr val="bg1"/>
              </a:solidFill>
            </a:endParaRPr>
          </a:p>
          <a:p>
            <a:r>
              <a:rPr lang="en-US" sz="5000" dirty="0">
                <a:solidFill>
                  <a:schemeClr val="bg1"/>
                </a:solidFill>
              </a:rPr>
              <a:t>Speak tenderly to Jerusalem, and cry to her that she has served her term, that her penalty is paid, that she has received from the Lord's hand double for all her sins.</a:t>
            </a:r>
          </a:p>
          <a:p>
            <a:endParaRPr lang="en-US" sz="5000" dirty="0">
              <a:solidFill>
                <a:schemeClr val="bg1"/>
              </a:solidFill>
            </a:endParaRPr>
          </a:p>
        </p:txBody>
      </p:sp>
    </p:spTree>
    <p:extLst>
      <p:ext uri="{BB962C8B-B14F-4D97-AF65-F5344CB8AC3E}">
        <p14:creationId xmlns:p14="http://schemas.microsoft.com/office/powerpoint/2010/main" val="12625841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594233" y="514740"/>
            <a:ext cx="11222184" cy="5478423"/>
          </a:xfrm>
          <a:prstGeom prst="rect">
            <a:avLst/>
          </a:prstGeom>
          <a:noFill/>
        </p:spPr>
        <p:txBody>
          <a:bodyPr wrap="square" rtlCol="0">
            <a:spAutoFit/>
          </a:bodyPr>
          <a:lstStyle/>
          <a:p>
            <a:r>
              <a:rPr lang="en-US" sz="5000" dirty="0">
                <a:solidFill>
                  <a:schemeClr val="bg1"/>
                </a:solidFill>
              </a:rPr>
              <a:t>Therefore, beloved, while you are waiting for these things, strive to be found by him at peace, without spot or blemish; and regard the patience of our Lord as salvation. So also our beloved brother Paul wrote to you according to the wisdom given him.</a:t>
            </a:r>
          </a:p>
        </p:txBody>
      </p:sp>
    </p:spTree>
    <p:extLst>
      <p:ext uri="{BB962C8B-B14F-4D97-AF65-F5344CB8AC3E}">
        <p14:creationId xmlns:p14="http://schemas.microsoft.com/office/powerpoint/2010/main" val="4765841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9579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E368E402-E80C-264A-A741-1B9936A6E755}"/>
              </a:ext>
            </a:extLst>
          </p:cNvPr>
          <p:cNvPicPr>
            <a:picLocks noChangeAspect="1"/>
          </p:cNvPicPr>
          <p:nvPr/>
        </p:nvPicPr>
        <p:blipFill rotWithShape="1">
          <a:blip r:embed="rId2"/>
          <a:srcRect t="15023" b="14664"/>
          <a:stretch/>
        </p:blipFill>
        <p:spPr>
          <a:xfrm>
            <a:off x="1143978" y="643467"/>
            <a:ext cx="9904044" cy="5571066"/>
          </a:xfrm>
          <a:prstGeom prst="rect">
            <a:avLst/>
          </a:prstGeom>
        </p:spPr>
      </p:pic>
    </p:spTree>
    <p:extLst>
      <p:ext uri="{BB962C8B-B14F-4D97-AF65-F5344CB8AC3E}">
        <p14:creationId xmlns:p14="http://schemas.microsoft.com/office/powerpoint/2010/main" val="29159270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753252F-4873-4F63-801D-CC719279A7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047C8CCB-F95D-4249-92DD-651249D353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9579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640080" y="2074363"/>
            <a:ext cx="2752354" cy="2709275"/>
          </a:xfrm>
          <a:prstGeom prst="ellipse">
            <a:avLst/>
          </a:prstGeom>
          <a:solidFill>
            <a:srgbClr val="262626"/>
          </a:solidFill>
          <a:ln w="174625" cmpd="thinThick">
            <a:solidFill>
              <a:srgbClr val="262626"/>
            </a:solidFill>
          </a:ln>
        </p:spPr>
        <p:txBody>
          <a:bodyPr vert="horz" lIns="91440" tIns="45720" rIns="91440" bIns="45720" rtlCol="0" anchor="ctr">
            <a:normAutofit/>
          </a:bodyPr>
          <a:lstStyle/>
          <a:p>
            <a:pPr algn="ctr">
              <a:lnSpc>
                <a:spcPct val="90000"/>
              </a:lnSpc>
              <a:spcBef>
                <a:spcPct val="0"/>
              </a:spcBef>
              <a:spcAft>
                <a:spcPts val="600"/>
              </a:spcAft>
            </a:pPr>
            <a:r>
              <a:rPr lang="en-US" sz="2600" b="1" dirty="0">
                <a:solidFill>
                  <a:srgbClr val="FFFFFF"/>
                </a:solidFill>
                <a:latin typeface="+mj-lt"/>
                <a:ea typeface="+mj-ea"/>
                <a:cs typeface="+mj-cs"/>
              </a:rPr>
              <a:t>Mark 1:1-8</a:t>
            </a:r>
          </a:p>
        </p:txBody>
      </p:sp>
      <p:pic>
        <p:nvPicPr>
          <p:cNvPr id="3" name="Picture 2">
            <a:extLst>
              <a:ext uri="{FF2B5EF4-FFF2-40B4-BE49-F238E27FC236}">
                <a16:creationId xmlns:a16="http://schemas.microsoft.com/office/drawing/2014/main" id="{94660881-73F7-1F4D-A278-FE7A1DA70E8A}"/>
              </a:ext>
            </a:extLst>
          </p:cNvPr>
          <p:cNvPicPr>
            <a:picLocks noChangeAspect="1"/>
          </p:cNvPicPr>
          <p:nvPr/>
        </p:nvPicPr>
        <p:blipFill>
          <a:blip r:embed="rId2"/>
          <a:stretch>
            <a:fillRect/>
          </a:stretch>
        </p:blipFill>
        <p:spPr>
          <a:xfrm>
            <a:off x="4550833" y="961812"/>
            <a:ext cx="6163733" cy="4930987"/>
          </a:xfrm>
          <a:prstGeom prst="rect">
            <a:avLst/>
          </a:prstGeom>
        </p:spPr>
      </p:pic>
      <p:sp>
        <p:nvSpPr>
          <p:cNvPr id="7" name="TextBox 6">
            <a:extLst>
              <a:ext uri="{FF2B5EF4-FFF2-40B4-BE49-F238E27FC236}">
                <a16:creationId xmlns:a16="http://schemas.microsoft.com/office/drawing/2014/main" id="{BA923E0D-EB25-F849-A248-DDF8708242A8}"/>
              </a:ext>
            </a:extLst>
          </p:cNvPr>
          <p:cNvSpPr txBox="1"/>
          <p:nvPr/>
        </p:nvSpPr>
        <p:spPr>
          <a:xfrm>
            <a:off x="4091552" y="5892799"/>
            <a:ext cx="6796565" cy="338554"/>
          </a:xfrm>
          <a:prstGeom prst="rect">
            <a:avLst/>
          </a:prstGeom>
          <a:noFill/>
        </p:spPr>
        <p:txBody>
          <a:bodyPr wrap="square" rtlCol="0">
            <a:spAutoFit/>
          </a:bodyPr>
          <a:lstStyle/>
          <a:p>
            <a:pPr algn="ctr"/>
            <a:r>
              <a:rPr lang="en-US" sz="1600" i="1" dirty="0"/>
              <a:t>Image: “The Word Became Flesh” by Krista Heide - Winnipeg Centre Vineyard</a:t>
            </a:r>
          </a:p>
        </p:txBody>
      </p:sp>
    </p:spTree>
    <p:extLst>
      <p:ext uri="{BB962C8B-B14F-4D97-AF65-F5344CB8AC3E}">
        <p14:creationId xmlns:p14="http://schemas.microsoft.com/office/powerpoint/2010/main" val="13482402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594233" y="514740"/>
            <a:ext cx="11222184" cy="5478423"/>
          </a:xfrm>
          <a:prstGeom prst="rect">
            <a:avLst/>
          </a:prstGeom>
          <a:noFill/>
        </p:spPr>
        <p:txBody>
          <a:bodyPr wrap="square" rtlCol="0">
            <a:spAutoFit/>
          </a:bodyPr>
          <a:lstStyle/>
          <a:p>
            <a:r>
              <a:rPr lang="en-US" sz="5000" dirty="0">
                <a:solidFill>
                  <a:schemeClr val="bg1"/>
                </a:solidFill>
              </a:rPr>
              <a:t>The beginning of the good news of Jesus Christ, the Son of God. As it is written in the prophet Isaiah, "See, I am sending my messenger ahead of you, who will prepare your way; the voice of one crying out in the wilderness: 'Prepare the way of the Lord, make his paths straight,'"</a:t>
            </a:r>
          </a:p>
        </p:txBody>
      </p:sp>
    </p:spTree>
    <p:extLst>
      <p:ext uri="{BB962C8B-B14F-4D97-AF65-F5344CB8AC3E}">
        <p14:creationId xmlns:p14="http://schemas.microsoft.com/office/powerpoint/2010/main" val="41628316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594233" y="514740"/>
            <a:ext cx="11222184" cy="5478423"/>
          </a:xfrm>
          <a:prstGeom prst="rect">
            <a:avLst/>
          </a:prstGeom>
          <a:noFill/>
        </p:spPr>
        <p:txBody>
          <a:bodyPr wrap="square" rtlCol="0">
            <a:spAutoFit/>
          </a:bodyPr>
          <a:lstStyle/>
          <a:p>
            <a:r>
              <a:rPr lang="en-US" sz="5000" dirty="0">
                <a:solidFill>
                  <a:schemeClr val="bg1"/>
                </a:solidFill>
              </a:rPr>
              <a:t>John the baptizer appeared in the wilderness, proclaiming a baptism of repentance for the forgiveness of sins. And people from the whole Judean countryside and all the people of Jerusalem were going out to him, and were baptized by him in the river Jordan, confessing their sins.</a:t>
            </a:r>
          </a:p>
        </p:txBody>
      </p:sp>
    </p:spTree>
    <p:extLst>
      <p:ext uri="{BB962C8B-B14F-4D97-AF65-F5344CB8AC3E}">
        <p14:creationId xmlns:p14="http://schemas.microsoft.com/office/powerpoint/2010/main" val="41782594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594233" y="514740"/>
            <a:ext cx="11222184" cy="6247864"/>
          </a:xfrm>
          <a:prstGeom prst="rect">
            <a:avLst/>
          </a:prstGeom>
          <a:noFill/>
        </p:spPr>
        <p:txBody>
          <a:bodyPr wrap="square" rtlCol="0">
            <a:spAutoFit/>
          </a:bodyPr>
          <a:lstStyle/>
          <a:p>
            <a:r>
              <a:rPr lang="en-US" sz="5000" dirty="0">
                <a:solidFill>
                  <a:schemeClr val="bg1"/>
                </a:solidFill>
              </a:rPr>
              <a:t>Now John was clothed with camel's hair, with a leather belt around his waist, and he ate locusts and wild honey.</a:t>
            </a:r>
          </a:p>
          <a:p>
            <a:endParaRPr lang="en-US" sz="5000" dirty="0">
              <a:solidFill>
                <a:schemeClr val="bg1"/>
              </a:solidFill>
            </a:endParaRPr>
          </a:p>
          <a:p>
            <a:r>
              <a:rPr lang="en-US" sz="5000" dirty="0">
                <a:solidFill>
                  <a:schemeClr val="bg1"/>
                </a:solidFill>
              </a:rPr>
              <a:t>He proclaimed, "The one who is more powerful than I is coming after me; I am not worthy to stoop down and untie the thong of his sandals.</a:t>
            </a:r>
          </a:p>
        </p:txBody>
      </p:sp>
    </p:spTree>
    <p:extLst>
      <p:ext uri="{BB962C8B-B14F-4D97-AF65-F5344CB8AC3E}">
        <p14:creationId xmlns:p14="http://schemas.microsoft.com/office/powerpoint/2010/main" val="30580144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484908" y="1933879"/>
            <a:ext cx="11222184" cy="1631216"/>
          </a:xfrm>
          <a:prstGeom prst="rect">
            <a:avLst/>
          </a:prstGeom>
          <a:noFill/>
        </p:spPr>
        <p:txBody>
          <a:bodyPr wrap="square" rtlCol="0">
            <a:spAutoFit/>
          </a:bodyPr>
          <a:lstStyle/>
          <a:p>
            <a:r>
              <a:rPr lang="en-US" sz="5000" dirty="0">
                <a:solidFill>
                  <a:schemeClr val="bg1"/>
                </a:solidFill>
              </a:rPr>
              <a:t>I have baptized you with water; but he will baptize you with the Holy Spirit." </a:t>
            </a:r>
          </a:p>
        </p:txBody>
      </p:sp>
    </p:spTree>
    <p:extLst>
      <p:ext uri="{BB962C8B-B14F-4D97-AF65-F5344CB8AC3E}">
        <p14:creationId xmlns:p14="http://schemas.microsoft.com/office/powerpoint/2010/main" val="35867639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9579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E368E402-E80C-264A-A741-1B9936A6E755}"/>
              </a:ext>
            </a:extLst>
          </p:cNvPr>
          <p:cNvPicPr>
            <a:picLocks noChangeAspect="1"/>
          </p:cNvPicPr>
          <p:nvPr/>
        </p:nvPicPr>
        <p:blipFill rotWithShape="1">
          <a:blip r:embed="rId2"/>
          <a:srcRect t="15023" b="14664"/>
          <a:stretch/>
        </p:blipFill>
        <p:spPr>
          <a:xfrm>
            <a:off x="1143978" y="643467"/>
            <a:ext cx="9904044" cy="5571066"/>
          </a:xfrm>
          <a:prstGeom prst="rect">
            <a:avLst/>
          </a:prstGeom>
        </p:spPr>
      </p:pic>
    </p:spTree>
    <p:extLst>
      <p:ext uri="{BB962C8B-B14F-4D97-AF65-F5344CB8AC3E}">
        <p14:creationId xmlns:p14="http://schemas.microsoft.com/office/powerpoint/2010/main" val="38944714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578701" y="548991"/>
            <a:ext cx="11222184" cy="6247864"/>
          </a:xfrm>
          <a:prstGeom prst="rect">
            <a:avLst/>
          </a:prstGeom>
          <a:noFill/>
        </p:spPr>
        <p:txBody>
          <a:bodyPr wrap="square" rtlCol="0">
            <a:spAutoFit/>
          </a:bodyPr>
          <a:lstStyle/>
          <a:p>
            <a:r>
              <a:rPr lang="en-US" sz="5000" dirty="0">
                <a:solidFill>
                  <a:schemeClr val="bg1"/>
                </a:solidFill>
              </a:rPr>
              <a:t>A voice cries out: "In the wilderness prepare the way of the LORD, make straight in the desert a highway for our God. Every valley shall be lifted up, and every mountain and hill be made low; the uneven ground shall become level, and the rough places a plain.</a:t>
            </a:r>
          </a:p>
          <a:p>
            <a:endParaRPr lang="en-US" sz="5000" dirty="0">
              <a:solidFill>
                <a:schemeClr val="bg1"/>
              </a:solidFill>
            </a:endParaRPr>
          </a:p>
        </p:txBody>
      </p:sp>
    </p:spTree>
    <p:extLst>
      <p:ext uri="{BB962C8B-B14F-4D97-AF65-F5344CB8AC3E}">
        <p14:creationId xmlns:p14="http://schemas.microsoft.com/office/powerpoint/2010/main" val="7308103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594233" y="514740"/>
            <a:ext cx="11222184" cy="6247864"/>
          </a:xfrm>
          <a:prstGeom prst="rect">
            <a:avLst/>
          </a:prstGeom>
          <a:noFill/>
        </p:spPr>
        <p:txBody>
          <a:bodyPr wrap="square" rtlCol="0">
            <a:spAutoFit/>
          </a:bodyPr>
          <a:lstStyle/>
          <a:p>
            <a:r>
              <a:rPr lang="en-US" sz="5000" dirty="0">
                <a:solidFill>
                  <a:schemeClr val="bg1"/>
                </a:solidFill>
              </a:rPr>
              <a:t>Then the glory of the LORD shall be revealed, and all people shall see it together, for the mouth of the LORD has spoken.”</a:t>
            </a:r>
          </a:p>
          <a:p>
            <a:endParaRPr lang="en-US" sz="5000" dirty="0">
              <a:solidFill>
                <a:schemeClr val="bg1"/>
              </a:solidFill>
            </a:endParaRPr>
          </a:p>
          <a:p>
            <a:r>
              <a:rPr lang="en-US" sz="5000" dirty="0">
                <a:solidFill>
                  <a:schemeClr val="bg1"/>
                </a:solidFill>
              </a:rPr>
              <a:t>A voice says, "Cry out!" And I said, "What shall I cry?" All people are grass, their constancy is like the flower of the field.</a:t>
            </a:r>
          </a:p>
        </p:txBody>
      </p:sp>
    </p:spTree>
    <p:extLst>
      <p:ext uri="{BB962C8B-B14F-4D97-AF65-F5344CB8AC3E}">
        <p14:creationId xmlns:p14="http://schemas.microsoft.com/office/powerpoint/2010/main" val="34289360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484908" y="606340"/>
            <a:ext cx="11222184" cy="4708981"/>
          </a:xfrm>
          <a:prstGeom prst="rect">
            <a:avLst/>
          </a:prstGeom>
          <a:noFill/>
        </p:spPr>
        <p:txBody>
          <a:bodyPr wrap="square" rtlCol="0">
            <a:spAutoFit/>
          </a:bodyPr>
          <a:lstStyle/>
          <a:p>
            <a:r>
              <a:rPr lang="en-US" sz="5000" dirty="0">
                <a:solidFill>
                  <a:schemeClr val="bg1"/>
                </a:solidFill>
              </a:rPr>
              <a:t>The grass withers, the flower fades, when the breath of the LORD blows upon it; surely the people are grass. The grass withers, the flower fades; but the word of our God will stand forever.</a:t>
            </a:r>
          </a:p>
          <a:p>
            <a:endParaRPr lang="en-US" sz="5000" dirty="0">
              <a:solidFill>
                <a:schemeClr val="bg1"/>
              </a:solidFill>
            </a:endParaRPr>
          </a:p>
        </p:txBody>
      </p:sp>
    </p:spTree>
    <p:extLst>
      <p:ext uri="{BB962C8B-B14F-4D97-AF65-F5344CB8AC3E}">
        <p14:creationId xmlns:p14="http://schemas.microsoft.com/office/powerpoint/2010/main" val="11670952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484908" y="281488"/>
            <a:ext cx="11222184" cy="6324808"/>
          </a:xfrm>
          <a:prstGeom prst="rect">
            <a:avLst/>
          </a:prstGeom>
          <a:noFill/>
        </p:spPr>
        <p:txBody>
          <a:bodyPr wrap="square" rtlCol="0">
            <a:spAutoFit/>
          </a:bodyPr>
          <a:lstStyle/>
          <a:p>
            <a:r>
              <a:rPr lang="en-US" sz="4500" dirty="0">
                <a:solidFill>
                  <a:schemeClr val="bg1"/>
                </a:solidFill>
              </a:rPr>
              <a:t>Get you up to a high mountain, O Zion, herald of good tidings; lift up your voice with strength, O Jerusalem, herald of good tidings, lift it up, do not fear; say to the cities of Judah, "Here is your God!"</a:t>
            </a:r>
          </a:p>
          <a:p>
            <a:endParaRPr lang="en-US" sz="4500" dirty="0">
              <a:solidFill>
                <a:schemeClr val="bg1"/>
              </a:solidFill>
            </a:endParaRPr>
          </a:p>
          <a:p>
            <a:r>
              <a:rPr lang="en-US" sz="4500" dirty="0">
                <a:solidFill>
                  <a:schemeClr val="bg1"/>
                </a:solidFill>
              </a:rPr>
              <a:t>See, the Lord GOD comes with might, and his arm rules for him; his reward is with him, and his recompense before him.</a:t>
            </a:r>
          </a:p>
        </p:txBody>
      </p:sp>
    </p:spTree>
    <p:extLst>
      <p:ext uri="{BB962C8B-B14F-4D97-AF65-F5344CB8AC3E}">
        <p14:creationId xmlns:p14="http://schemas.microsoft.com/office/powerpoint/2010/main" val="4135358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484908" y="606340"/>
            <a:ext cx="11222184" cy="3170099"/>
          </a:xfrm>
          <a:prstGeom prst="rect">
            <a:avLst/>
          </a:prstGeom>
          <a:noFill/>
        </p:spPr>
        <p:txBody>
          <a:bodyPr wrap="square" rtlCol="0">
            <a:spAutoFit/>
          </a:bodyPr>
          <a:lstStyle/>
          <a:p>
            <a:r>
              <a:rPr lang="en-US" sz="5000" dirty="0">
                <a:solidFill>
                  <a:schemeClr val="bg1"/>
                </a:solidFill>
              </a:rPr>
              <a:t>He will feed his flock like a shepherd; he will gather the lambs in his arms, and carry them in his bosom, and gently lead the mother sheep.</a:t>
            </a:r>
          </a:p>
        </p:txBody>
      </p:sp>
    </p:spTree>
    <p:extLst>
      <p:ext uri="{BB962C8B-B14F-4D97-AF65-F5344CB8AC3E}">
        <p14:creationId xmlns:p14="http://schemas.microsoft.com/office/powerpoint/2010/main" val="4150054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9579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E368E402-E80C-264A-A741-1B9936A6E755}"/>
              </a:ext>
            </a:extLst>
          </p:cNvPr>
          <p:cNvPicPr>
            <a:picLocks noChangeAspect="1"/>
          </p:cNvPicPr>
          <p:nvPr/>
        </p:nvPicPr>
        <p:blipFill rotWithShape="1">
          <a:blip r:embed="rId2"/>
          <a:srcRect t="15023" b="14664"/>
          <a:stretch/>
        </p:blipFill>
        <p:spPr>
          <a:xfrm>
            <a:off x="1143978" y="643467"/>
            <a:ext cx="9904044" cy="5571066"/>
          </a:xfrm>
          <a:prstGeom prst="rect">
            <a:avLst/>
          </a:prstGeom>
        </p:spPr>
      </p:pic>
    </p:spTree>
    <p:extLst>
      <p:ext uri="{BB962C8B-B14F-4D97-AF65-F5344CB8AC3E}">
        <p14:creationId xmlns:p14="http://schemas.microsoft.com/office/powerpoint/2010/main" val="25472151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6753252F-4873-4F63-801D-CC719279A7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047C8CCB-F95D-4249-92DD-651249D353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9579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640080" y="2074363"/>
            <a:ext cx="2752354" cy="2709275"/>
          </a:xfrm>
          <a:prstGeom prst="ellipse">
            <a:avLst/>
          </a:prstGeom>
          <a:solidFill>
            <a:srgbClr val="262626"/>
          </a:solidFill>
          <a:ln w="174625" cmpd="thinThick">
            <a:solidFill>
              <a:srgbClr val="262626"/>
            </a:solidFill>
          </a:ln>
        </p:spPr>
        <p:txBody>
          <a:bodyPr vert="horz" lIns="91440" tIns="45720" rIns="91440" bIns="45720" rtlCol="0" anchor="ctr">
            <a:normAutofit/>
          </a:bodyPr>
          <a:lstStyle/>
          <a:p>
            <a:pPr algn="ctr">
              <a:lnSpc>
                <a:spcPct val="90000"/>
              </a:lnSpc>
              <a:spcBef>
                <a:spcPct val="0"/>
              </a:spcBef>
              <a:spcAft>
                <a:spcPts val="600"/>
              </a:spcAft>
            </a:pPr>
            <a:r>
              <a:rPr lang="en-US" sz="2600" b="1" dirty="0">
                <a:solidFill>
                  <a:srgbClr val="FFFFFF"/>
                </a:solidFill>
                <a:latin typeface="+mj-lt"/>
                <a:ea typeface="+mj-ea"/>
                <a:cs typeface="+mj-cs"/>
              </a:rPr>
              <a:t>Psalm 85:</a:t>
            </a:r>
          </a:p>
          <a:p>
            <a:pPr algn="ctr">
              <a:lnSpc>
                <a:spcPct val="90000"/>
              </a:lnSpc>
              <a:spcBef>
                <a:spcPct val="0"/>
              </a:spcBef>
              <a:spcAft>
                <a:spcPts val="600"/>
              </a:spcAft>
            </a:pPr>
            <a:r>
              <a:rPr lang="en-US" sz="2600" b="1" dirty="0">
                <a:solidFill>
                  <a:srgbClr val="FFFFFF"/>
                </a:solidFill>
                <a:latin typeface="+mj-lt"/>
                <a:ea typeface="+mj-ea"/>
                <a:cs typeface="+mj-cs"/>
              </a:rPr>
              <a:t>1-2, 8-13</a:t>
            </a:r>
          </a:p>
        </p:txBody>
      </p:sp>
      <p:pic>
        <p:nvPicPr>
          <p:cNvPr id="3" name="Picture 2">
            <a:extLst>
              <a:ext uri="{FF2B5EF4-FFF2-40B4-BE49-F238E27FC236}">
                <a16:creationId xmlns:a16="http://schemas.microsoft.com/office/drawing/2014/main" id="{1FDCEACC-FD90-BB4A-8C8D-06DDDC56BFF2}"/>
              </a:ext>
            </a:extLst>
          </p:cNvPr>
          <p:cNvPicPr>
            <a:picLocks noChangeAspect="1"/>
          </p:cNvPicPr>
          <p:nvPr/>
        </p:nvPicPr>
        <p:blipFill rotWithShape="1">
          <a:blip r:embed="rId2"/>
          <a:srcRect t="15023" b="14664"/>
          <a:stretch/>
        </p:blipFill>
        <p:spPr>
          <a:xfrm>
            <a:off x="4038600" y="1405610"/>
            <a:ext cx="7188199" cy="4043391"/>
          </a:xfrm>
          <a:prstGeom prst="rect">
            <a:avLst/>
          </a:prstGeom>
        </p:spPr>
      </p:pic>
      <p:sp>
        <p:nvSpPr>
          <p:cNvPr id="12" name="TextBox 11">
            <a:extLst>
              <a:ext uri="{FF2B5EF4-FFF2-40B4-BE49-F238E27FC236}">
                <a16:creationId xmlns:a16="http://schemas.microsoft.com/office/drawing/2014/main" id="{489BD956-E2D5-CF47-BDEC-EFC8E378D2B9}"/>
              </a:ext>
            </a:extLst>
          </p:cNvPr>
          <p:cNvSpPr txBox="1"/>
          <p:nvPr/>
        </p:nvSpPr>
        <p:spPr>
          <a:xfrm>
            <a:off x="4602996" y="5449001"/>
            <a:ext cx="6796565" cy="338554"/>
          </a:xfrm>
          <a:prstGeom prst="rect">
            <a:avLst/>
          </a:prstGeom>
          <a:noFill/>
        </p:spPr>
        <p:txBody>
          <a:bodyPr wrap="square" rtlCol="0">
            <a:spAutoFit/>
          </a:bodyPr>
          <a:lstStyle/>
          <a:p>
            <a:pPr algn="ctr"/>
            <a:r>
              <a:rPr lang="en-US" sz="1600" i="1" dirty="0"/>
              <a:t>Image: “The Word Became Flesh” by Krista Heide - Winnipeg Centre Vineyard</a:t>
            </a:r>
          </a:p>
        </p:txBody>
      </p:sp>
    </p:spTree>
    <p:extLst>
      <p:ext uri="{BB962C8B-B14F-4D97-AF65-F5344CB8AC3E}">
        <p14:creationId xmlns:p14="http://schemas.microsoft.com/office/powerpoint/2010/main" val="30826433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TotalTime>
  <Words>987</Words>
  <Application>Microsoft Macintosh PowerPoint</Application>
  <PresentationFormat>Widescreen</PresentationFormat>
  <Paragraphs>47</Paragraphs>
  <Slides>27</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Kris MacQueen</dc:creator>
  <cp:lastModifiedBy>Kris MacQueen</cp:lastModifiedBy>
  <cp:revision>5</cp:revision>
  <dcterms:created xsi:type="dcterms:W3CDTF">2019-11-04T15:11:40Z</dcterms:created>
  <dcterms:modified xsi:type="dcterms:W3CDTF">2020-11-12T18:00:21Z</dcterms:modified>
</cp:coreProperties>
</file>