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0"/>
  </p:notesMasterIdLst>
  <p:sldIdLst>
    <p:sldId id="256" r:id="rId2"/>
    <p:sldId id="259" r:id="rId3"/>
    <p:sldId id="261" r:id="rId4"/>
    <p:sldId id="262" r:id="rId5"/>
    <p:sldId id="306" r:id="rId6"/>
    <p:sldId id="307" r:id="rId7"/>
    <p:sldId id="308" r:id="rId8"/>
    <p:sldId id="309" r:id="rId9"/>
    <p:sldId id="310" r:id="rId10"/>
    <p:sldId id="264" r:id="rId11"/>
    <p:sldId id="265" r:id="rId12"/>
    <p:sldId id="266" r:id="rId13"/>
    <p:sldId id="267" r:id="rId14"/>
    <p:sldId id="268" r:id="rId15"/>
    <p:sldId id="270" r:id="rId16"/>
    <p:sldId id="271" r:id="rId17"/>
    <p:sldId id="272" r:id="rId18"/>
    <p:sldId id="274" r:id="rId19"/>
    <p:sldId id="273" r:id="rId20"/>
    <p:sldId id="275" r:id="rId21"/>
    <p:sldId id="276" r:id="rId22"/>
    <p:sldId id="277" r:id="rId23"/>
    <p:sldId id="302" r:id="rId24"/>
    <p:sldId id="303" r:id="rId25"/>
    <p:sldId id="304" r:id="rId26"/>
    <p:sldId id="305" r:id="rId27"/>
    <p:sldId id="311" r:id="rId28"/>
    <p:sldId id="278"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328"/>
    <p:restoredTop sz="94733"/>
  </p:normalViewPr>
  <p:slideViewPr>
    <p:cSldViewPr snapToGrid="0" snapToObjects="1">
      <p:cViewPr varScale="1">
        <p:scale>
          <a:sx n="83" d="100"/>
          <a:sy n="83" d="100"/>
        </p:scale>
        <p:origin x="224" y="9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559CD1-1112-3E47-B264-7CDAE8F9E285}" type="datetimeFigureOut">
              <a:rPr lang="en-US" smtClean="0"/>
              <a:t>11/12/20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C5979A-1A08-524E-8076-BF955908287F}" type="slidenum">
              <a:rPr lang="en-US" smtClean="0"/>
              <a:t>‹#›</a:t>
            </a:fld>
            <a:endParaRPr lang="en-US"/>
          </a:p>
        </p:txBody>
      </p:sp>
    </p:spTree>
    <p:extLst>
      <p:ext uri="{BB962C8B-B14F-4D97-AF65-F5344CB8AC3E}">
        <p14:creationId xmlns:p14="http://schemas.microsoft.com/office/powerpoint/2010/main" val="13109835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F8B58252-912D-A74A-92D1-70095D4CBD76}" type="datetimeFigureOut">
              <a:rPr lang="en-US" smtClean="0"/>
              <a:t>11/12/20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11998439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8B58252-912D-A74A-92D1-70095D4CBD76}" type="datetimeFigureOut">
              <a:rPr lang="en-US" smtClean="0"/>
              <a:t>11/12/20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5406610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8B58252-912D-A74A-92D1-70095D4CBD76}" type="datetimeFigureOut">
              <a:rPr lang="en-US" smtClean="0"/>
              <a:t>11/12/20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8864862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8B58252-912D-A74A-92D1-70095D4CBD76}" type="datetimeFigureOut">
              <a:rPr lang="en-US" smtClean="0"/>
              <a:t>11/12/20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905536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8B58252-912D-A74A-92D1-70095D4CBD76}" type="datetimeFigureOut">
              <a:rPr lang="en-US" smtClean="0"/>
              <a:t>11/12/20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1370467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8B58252-912D-A74A-92D1-70095D4CBD76}" type="datetimeFigureOut">
              <a:rPr lang="en-US" smtClean="0"/>
              <a:t>11/12/20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1241719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8B58252-912D-A74A-92D1-70095D4CBD76}" type="datetimeFigureOut">
              <a:rPr lang="en-US" smtClean="0"/>
              <a:t>11/12/20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3393029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8B58252-912D-A74A-92D1-70095D4CBD76}" type="datetimeFigureOut">
              <a:rPr lang="en-US" smtClean="0"/>
              <a:t>11/12/20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10955642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B58252-912D-A74A-92D1-70095D4CBD76}" type="datetimeFigureOut">
              <a:rPr lang="en-US" smtClean="0"/>
              <a:t>11/12/20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6235771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8B58252-912D-A74A-92D1-70095D4CBD76}" type="datetimeFigureOut">
              <a:rPr lang="en-US" smtClean="0"/>
              <a:t>11/12/20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7414500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8B58252-912D-A74A-92D1-70095D4CBD76}" type="datetimeFigureOut">
              <a:rPr lang="en-US" smtClean="0"/>
              <a:t>11/12/20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3EE2AC-A560-644C-8C87-55D881C3DBFE}" type="slidenum">
              <a:rPr lang="en-US" smtClean="0"/>
              <a:t>‹#›</a:t>
            </a:fld>
            <a:endParaRPr lang="en-US"/>
          </a:p>
        </p:txBody>
      </p:sp>
    </p:spTree>
    <p:extLst>
      <p:ext uri="{BB962C8B-B14F-4D97-AF65-F5344CB8AC3E}">
        <p14:creationId xmlns:p14="http://schemas.microsoft.com/office/powerpoint/2010/main" val="18515931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21000" b="-2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B58252-912D-A74A-92D1-70095D4CBD76}" type="datetimeFigureOut">
              <a:rPr lang="en-US" smtClean="0"/>
              <a:t>11/12/20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3EE2AC-A560-644C-8C87-55D881C3DBFE}" type="slidenum">
              <a:rPr lang="en-US" smtClean="0"/>
              <a:t>‹#›</a:t>
            </a:fld>
            <a:endParaRPr lang="en-US"/>
          </a:p>
        </p:txBody>
      </p:sp>
    </p:spTree>
    <p:extLst>
      <p:ext uri="{BB962C8B-B14F-4D97-AF65-F5344CB8AC3E}">
        <p14:creationId xmlns:p14="http://schemas.microsoft.com/office/powerpoint/2010/main" val="1314222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B45A142-4255-493C-8284-5D566C121B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7"/>
            <a:ext cx="4332307" cy="6179552"/>
          </a:xfrm>
          <a:prstGeom prst="rect">
            <a:avLst/>
          </a:prstGeom>
          <a:solidFill>
            <a:srgbClr val="404040">
              <a:alpha val="89804"/>
            </a:srgbClr>
          </a:solidFill>
          <a:ln w="127000" cap="sq" cmpd="thinThick">
            <a:solidFill>
              <a:srgbClr val="595959">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674237" y="914400"/>
            <a:ext cx="3657600" cy="2887579"/>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lang="en-US" sz="4800" b="1" dirty="0">
                <a:solidFill>
                  <a:srgbClr val="FFFFFF"/>
                </a:solidFill>
                <a:latin typeface="+mj-lt"/>
                <a:ea typeface="+mj-ea"/>
                <a:cs typeface="+mj-cs"/>
              </a:rPr>
              <a:t>2 Samuel </a:t>
            </a:r>
          </a:p>
          <a:p>
            <a:pPr algn="ctr">
              <a:lnSpc>
                <a:spcPct val="90000"/>
              </a:lnSpc>
              <a:spcBef>
                <a:spcPct val="0"/>
              </a:spcBef>
              <a:spcAft>
                <a:spcPts val="600"/>
              </a:spcAft>
            </a:pPr>
            <a:r>
              <a:rPr lang="en-US" sz="4800" b="1" dirty="0">
                <a:solidFill>
                  <a:srgbClr val="FFFFFF"/>
                </a:solidFill>
                <a:latin typeface="+mj-lt"/>
                <a:ea typeface="+mj-ea"/>
                <a:cs typeface="+mj-cs"/>
              </a:rPr>
              <a:t>7:1-11, 16</a:t>
            </a:r>
          </a:p>
        </p:txBody>
      </p:sp>
      <p:cxnSp>
        <p:nvCxnSpPr>
          <p:cNvPr id="11" name="Straight Connector 10">
            <a:extLst>
              <a:ext uri="{FF2B5EF4-FFF2-40B4-BE49-F238E27FC236}">
                <a16:creationId xmlns:a16="http://schemas.microsoft.com/office/drawing/2014/main" id="{38FB9660-F42F-4313-BBC4-47C007FE484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1126" y="3910267"/>
            <a:ext cx="258679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9C5253D1-ED47-BD43-9321-DFDE609F9CFD}"/>
              </a:ext>
            </a:extLst>
          </p:cNvPr>
          <p:cNvPicPr>
            <a:picLocks noChangeAspect="1"/>
          </p:cNvPicPr>
          <p:nvPr/>
        </p:nvPicPr>
        <p:blipFill>
          <a:blip r:embed="rId2"/>
          <a:stretch>
            <a:fillRect/>
          </a:stretch>
        </p:blipFill>
        <p:spPr>
          <a:xfrm>
            <a:off x="5153822" y="811553"/>
            <a:ext cx="6553545" cy="5242836"/>
          </a:xfrm>
          <a:prstGeom prst="rect">
            <a:avLst/>
          </a:prstGeom>
        </p:spPr>
      </p:pic>
      <p:sp>
        <p:nvSpPr>
          <p:cNvPr id="7" name="TextBox 6">
            <a:extLst>
              <a:ext uri="{FF2B5EF4-FFF2-40B4-BE49-F238E27FC236}">
                <a16:creationId xmlns:a16="http://schemas.microsoft.com/office/drawing/2014/main" id="{EC3E2953-5467-D341-94A9-6342A7688ADF}"/>
              </a:ext>
            </a:extLst>
          </p:cNvPr>
          <p:cNvSpPr txBox="1"/>
          <p:nvPr/>
        </p:nvSpPr>
        <p:spPr>
          <a:xfrm>
            <a:off x="5153821" y="6056497"/>
            <a:ext cx="6553545" cy="307777"/>
          </a:xfrm>
          <a:prstGeom prst="rect">
            <a:avLst/>
          </a:prstGeom>
          <a:noFill/>
        </p:spPr>
        <p:txBody>
          <a:bodyPr wrap="square" rtlCol="0">
            <a:spAutoFit/>
          </a:bodyPr>
          <a:lstStyle/>
          <a:p>
            <a:pPr algn="ctr"/>
            <a:r>
              <a:rPr lang="en-US" sz="1400" i="1" dirty="0"/>
              <a:t>Image: “The Word Became Flesh” by Krista Heide - Winnipeg Centre Vineyard</a:t>
            </a:r>
          </a:p>
        </p:txBody>
      </p:sp>
      <p:sp>
        <p:nvSpPr>
          <p:cNvPr id="10" name="TextBox 9">
            <a:extLst>
              <a:ext uri="{FF2B5EF4-FFF2-40B4-BE49-F238E27FC236}">
                <a16:creationId xmlns:a16="http://schemas.microsoft.com/office/drawing/2014/main" id="{B8AC550F-8B51-9744-A099-21AD4C577BAF}"/>
              </a:ext>
            </a:extLst>
          </p:cNvPr>
          <p:cNvSpPr txBox="1"/>
          <p:nvPr/>
        </p:nvSpPr>
        <p:spPr>
          <a:xfrm>
            <a:off x="5431759" y="124394"/>
            <a:ext cx="5997668" cy="369332"/>
          </a:xfrm>
          <a:prstGeom prst="rect">
            <a:avLst/>
          </a:prstGeom>
          <a:noFill/>
        </p:spPr>
        <p:txBody>
          <a:bodyPr wrap="none" rtlCol="0">
            <a:spAutoFit/>
          </a:bodyPr>
          <a:lstStyle/>
          <a:p>
            <a:r>
              <a:rPr lang="en-US" dirty="0"/>
              <a:t>Select Readings from the Revised Common Lectionary - Year B</a:t>
            </a:r>
          </a:p>
        </p:txBody>
      </p:sp>
    </p:spTree>
    <p:extLst>
      <p:ext uri="{BB962C8B-B14F-4D97-AF65-F5344CB8AC3E}">
        <p14:creationId xmlns:p14="http://schemas.microsoft.com/office/powerpoint/2010/main" val="20811344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9579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E0C06A23-8898-244B-A4B3-EE0E8450A3D3}"/>
              </a:ext>
            </a:extLst>
          </p:cNvPr>
          <p:cNvPicPr>
            <a:picLocks noChangeAspect="1"/>
          </p:cNvPicPr>
          <p:nvPr/>
        </p:nvPicPr>
        <p:blipFill>
          <a:blip r:embed="rId2"/>
          <a:stretch>
            <a:fillRect/>
          </a:stretch>
        </p:blipFill>
        <p:spPr>
          <a:xfrm>
            <a:off x="2614084" y="643467"/>
            <a:ext cx="6963832" cy="5571066"/>
          </a:xfrm>
          <a:prstGeom prst="rect">
            <a:avLst/>
          </a:prstGeom>
        </p:spPr>
      </p:pic>
    </p:spTree>
    <p:extLst>
      <p:ext uri="{BB962C8B-B14F-4D97-AF65-F5344CB8AC3E}">
        <p14:creationId xmlns:p14="http://schemas.microsoft.com/office/powerpoint/2010/main" val="42530328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B45A142-4255-493C-8284-5D566C121B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7"/>
            <a:ext cx="4332307" cy="6179552"/>
          </a:xfrm>
          <a:prstGeom prst="rect">
            <a:avLst/>
          </a:prstGeom>
          <a:solidFill>
            <a:srgbClr val="404040">
              <a:alpha val="89804"/>
            </a:srgbClr>
          </a:solidFill>
          <a:ln w="127000" cap="sq" cmpd="thinThick">
            <a:solidFill>
              <a:srgbClr val="595959">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674237" y="914400"/>
            <a:ext cx="3657600" cy="2887579"/>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lang="en-US" sz="4800" b="1" dirty="0">
                <a:solidFill>
                  <a:srgbClr val="FFFFFF"/>
                </a:solidFill>
                <a:latin typeface="+mj-lt"/>
                <a:ea typeface="+mj-ea"/>
                <a:cs typeface="+mj-cs"/>
              </a:rPr>
              <a:t>Luke 1:</a:t>
            </a:r>
          </a:p>
          <a:p>
            <a:pPr algn="ctr">
              <a:lnSpc>
                <a:spcPct val="90000"/>
              </a:lnSpc>
              <a:spcBef>
                <a:spcPct val="0"/>
              </a:spcBef>
              <a:spcAft>
                <a:spcPts val="600"/>
              </a:spcAft>
            </a:pPr>
            <a:r>
              <a:rPr lang="en-US" sz="4800" b="1" dirty="0">
                <a:solidFill>
                  <a:srgbClr val="FFFFFF"/>
                </a:solidFill>
                <a:latin typeface="+mj-lt"/>
                <a:ea typeface="+mj-ea"/>
                <a:cs typeface="+mj-cs"/>
              </a:rPr>
              <a:t>46b-55</a:t>
            </a:r>
          </a:p>
        </p:txBody>
      </p:sp>
      <p:cxnSp>
        <p:nvCxnSpPr>
          <p:cNvPr id="11" name="Straight Connector 10">
            <a:extLst>
              <a:ext uri="{FF2B5EF4-FFF2-40B4-BE49-F238E27FC236}">
                <a16:creationId xmlns:a16="http://schemas.microsoft.com/office/drawing/2014/main" id="{38FB9660-F42F-4313-BBC4-47C007FE484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1126" y="3910267"/>
            <a:ext cx="258679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CE22801A-908C-7C46-96BE-48B47413F6BA}"/>
              </a:ext>
            </a:extLst>
          </p:cNvPr>
          <p:cNvPicPr>
            <a:picLocks noChangeAspect="1"/>
          </p:cNvPicPr>
          <p:nvPr/>
        </p:nvPicPr>
        <p:blipFill>
          <a:blip r:embed="rId2"/>
          <a:stretch>
            <a:fillRect/>
          </a:stretch>
        </p:blipFill>
        <p:spPr>
          <a:xfrm>
            <a:off x="5153822" y="811553"/>
            <a:ext cx="6553545" cy="5242836"/>
          </a:xfrm>
          <a:prstGeom prst="rect">
            <a:avLst/>
          </a:prstGeom>
        </p:spPr>
      </p:pic>
      <p:sp>
        <p:nvSpPr>
          <p:cNvPr id="6" name="TextBox 5">
            <a:extLst>
              <a:ext uri="{FF2B5EF4-FFF2-40B4-BE49-F238E27FC236}">
                <a16:creationId xmlns:a16="http://schemas.microsoft.com/office/drawing/2014/main" id="{F1310CBE-AF32-1C4F-9987-61FC5CD535F7}"/>
              </a:ext>
            </a:extLst>
          </p:cNvPr>
          <p:cNvSpPr txBox="1"/>
          <p:nvPr/>
        </p:nvSpPr>
        <p:spPr>
          <a:xfrm>
            <a:off x="5153821" y="6056497"/>
            <a:ext cx="6553545" cy="307777"/>
          </a:xfrm>
          <a:prstGeom prst="rect">
            <a:avLst/>
          </a:prstGeom>
          <a:noFill/>
        </p:spPr>
        <p:txBody>
          <a:bodyPr wrap="square" rtlCol="0">
            <a:spAutoFit/>
          </a:bodyPr>
          <a:lstStyle/>
          <a:p>
            <a:pPr algn="ctr"/>
            <a:r>
              <a:rPr lang="en-US" sz="1400" i="1" dirty="0"/>
              <a:t>Image: “The Word Became Flesh” by Krista Heide - Winnipeg Centre Vineyard</a:t>
            </a:r>
          </a:p>
        </p:txBody>
      </p:sp>
    </p:spTree>
    <p:extLst>
      <p:ext uri="{BB962C8B-B14F-4D97-AF65-F5344CB8AC3E}">
        <p14:creationId xmlns:p14="http://schemas.microsoft.com/office/powerpoint/2010/main" val="34469952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484908" y="269413"/>
            <a:ext cx="11222184" cy="6247864"/>
          </a:xfrm>
          <a:prstGeom prst="rect">
            <a:avLst/>
          </a:prstGeom>
          <a:noFill/>
        </p:spPr>
        <p:txBody>
          <a:bodyPr wrap="square" rtlCol="0">
            <a:spAutoFit/>
          </a:bodyPr>
          <a:lstStyle/>
          <a:p>
            <a:r>
              <a:rPr lang="en-US" sz="5000" dirty="0">
                <a:solidFill>
                  <a:schemeClr val="bg1"/>
                </a:solidFill>
              </a:rPr>
              <a:t>"My soul magnifies the Lord, and my spirit rejoices in God my Savior, for he has looked with favor on the lowliness of his servant. Surely, from now on all generations will call me blessed; for the Mighty One has done great things for me, and holy is his name.</a:t>
            </a:r>
          </a:p>
          <a:p>
            <a:endParaRPr lang="en-US" sz="5000" dirty="0">
              <a:solidFill>
                <a:schemeClr val="bg1"/>
              </a:solidFill>
            </a:endParaRPr>
          </a:p>
        </p:txBody>
      </p:sp>
    </p:spTree>
    <p:extLst>
      <p:ext uri="{BB962C8B-B14F-4D97-AF65-F5344CB8AC3E}">
        <p14:creationId xmlns:p14="http://schemas.microsoft.com/office/powerpoint/2010/main" val="11225736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484908" y="347472"/>
            <a:ext cx="11222184" cy="4708981"/>
          </a:xfrm>
          <a:prstGeom prst="rect">
            <a:avLst/>
          </a:prstGeom>
          <a:noFill/>
        </p:spPr>
        <p:txBody>
          <a:bodyPr wrap="square" rtlCol="0">
            <a:spAutoFit/>
          </a:bodyPr>
          <a:lstStyle/>
          <a:p>
            <a:r>
              <a:rPr lang="en-US" sz="5000" dirty="0">
                <a:solidFill>
                  <a:schemeClr val="bg1"/>
                </a:solidFill>
              </a:rPr>
              <a:t>His mercy is for those who fear him from generation to generation. He has shown strength with his arm; he has scattered the proud in the thoughts of their hearts. He has brought down the powerful from their thrones, and lifted up the lowly;</a:t>
            </a:r>
          </a:p>
        </p:txBody>
      </p:sp>
    </p:spTree>
    <p:extLst>
      <p:ext uri="{BB962C8B-B14F-4D97-AF65-F5344CB8AC3E}">
        <p14:creationId xmlns:p14="http://schemas.microsoft.com/office/powerpoint/2010/main" val="22202854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94233" y="916184"/>
            <a:ext cx="11222184" cy="4708981"/>
          </a:xfrm>
          <a:prstGeom prst="rect">
            <a:avLst/>
          </a:prstGeom>
          <a:noFill/>
        </p:spPr>
        <p:txBody>
          <a:bodyPr wrap="square" rtlCol="0">
            <a:spAutoFit/>
          </a:bodyPr>
          <a:lstStyle/>
          <a:p>
            <a:r>
              <a:rPr lang="en-US" sz="5000" dirty="0">
                <a:solidFill>
                  <a:schemeClr val="bg1"/>
                </a:solidFill>
              </a:rPr>
              <a:t>he has filled the hungry with good things, and sent the rich away empty. He has helped his servant Israel, in remembrance of his mercy, according to the promise he made to our ancestors, to Abraham and to his descendants forever."</a:t>
            </a:r>
          </a:p>
        </p:txBody>
      </p:sp>
    </p:spTree>
    <p:extLst>
      <p:ext uri="{BB962C8B-B14F-4D97-AF65-F5344CB8AC3E}">
        <p14:creationId xmlns:p14="http://schemas.microsoft.com/office/powerpoint/2010/main" val="26632154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9579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7564F773-7C4F-844D-BEAC-0F0307A68837}"/>
              </a:ext>
            </a:extLst>
          </p:cNvPr>
          <p:cNvPicPr>
            <a:picLocks noChangeAspect="1"/>
          </p:cNvPicPr>
          <p:nvPr/>
        </p:nvPicPr>
        <p:blipFill>
          <a:blip r:embed="rId2"/>
          <a:stretch>
            <a:fillRect/>
          </a:stretch>
        </p:blipFill>
        <p:spPr>
          <a:xfrm>
            <a:off x="2614084" y="643467"/>
            <a:ext cx="6963832" cy="5571066"/>
          </a:xfrm>
          <a:prstGeom prst="rect">
            <a:avLst/>
          </a:prstGeom>
        </p:spPr>
      </p:pic>
    </p:spTree>
    <p:extLst>
      <p:ext uri="{BB962C8B-B14F-4D97-AF65-F5344CB8AC3E}">
        <p14:creationId xmlns:p14="http://schemas.microsoft.com/office/powerpoint/2010/main" val="10902911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B45A142-4255-493C-8284-5D566C121B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7"/>
            <a:ext cx="4332307" cy="6179552"/>
          </a:xfrm>
          <a:prstGeom prst="rect">
            <a:avLst/>
          </a:prstGeom>
          <a:solidFill>
            <a:srgbClr val="404040">
              <a:alpha val="89804"/>
            </a:srgbClr>
          </a:solidFill>
          <a:ln w="127000" cap="sq" cmpd="thinThick">
            <a:solidFill>
              <a:srgbClr val="595959">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674237" y="914400"/>
            <a:ext cx="3657600" cy="2887579"/>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lang="en-US" sz="4800" b="1" dirty="0">
                <a:solidFill>
                  <a:srgbClr val="FFFFFF"/>
                </a:solidFill>
                <a:latin typeface="+mj-lt"/>
                <a:ea typeface="+mj-ea"/>
                <a:cs typeface="+mj-cs"/>
              </a:rPr>
              <a:t>Romans 16:</a:t>
            </a:r>
          </a:p>
          <a:p>
            <a:pPr algn="ctr">
              <a:lnSpc>
                <a:spcPct val="90000"/>
              </a:lnSpc>
              <a:spcBef>
                <a:spcPct val="0"/>
              </a:spcBef>
              <a:spcAft>
                <a:spcPts val="600"/>
              </a:spcAft>
            </a:pPr>
            <a:r>
              <a:rPr lang="en-US" sz="4800" b="1" dirty="0">
                <a:solidFill>
                  <a:srgbClr val="FFFFFF"/>
                </a:solidFill>
                <a:latin typeface="+mj-lt"/>
                <a:ea typeface="+mj-ea"/>
                <a:cs typeface="+mj-cs"/>
              </a:rPr>
              <a:t>25-27</a:t>
            </a:r>
          </a:p>
        </p:txBody>
      </p:sp>
      <p:cxnSp>
        <p:nvCxnSpPr>
          <p:cNvPr id="11" name="Straight Connector 10">
            <a:extLst>
              <a:ext uri="{FF2B5EF4-FFF2-40B4-BE49-F238E27FC236}">
                <a16:creationId xmlns:a16="http://schemas.microsoft.com/office/drawing/2014/main" id="{38FB9660-F42F-4313-BBC4-47C007FE484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1126" y="3910267"/>
            <a:ext cx="258679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C2064EF4-A8FB-7D4F-9FD7-25F6D4DF8FE3}"/>
              </a:ext>
            </a:extLst>
          </p:cNvPr>
          <p:cNvPicPr>
            <a:picLocks noChangeAspect="1"/>
          </p:cNvPicPr>
          <p:nvPr/>
        </p:nvPicPr>
        <p:blipFill>
          <a:blip r:embed="rId2"/>
          <a:stretch>
            <a:fillRect/>
          </a:stretch>
        </p:blipFill>
        <p:spPr>
          <a:xfrm>
            <a:off x="5153822" y="811553"/>
            <a:ext cx="6553545" cy="5242836"/>
          </a:xfrm>
          <a:prstGeom prst="rect">
            <a:avLst/>
          </a:prstGeom>
        </p:spPr>
      </p:pic>
      <p:sp>
        <p:nvSpPr>
          <p:cNvPr id="6" name="TextBox 5">
            <a:extLst>
              <a:ext uri="{FF2B5EF4-FFF2-40B4-BE49-F238E27FC236}">
                <a16:creationId xmlns:a16="http://schemas.microsoft.com/office/drawing/2014/main" id="{CC39FC02-7A4A-F144-A07A-3781FC83BB58}"/>
              </a:ext>
            </a:extLst>
          </p:cNvPr>
          <p:cNvSpPr txBox="1"/>
          <p:nvPr/>
        </p:nvSpPr>
        <p:spPr>
          <a:xfrm>
            <a:off x="5153821" y="6056497"/>
            <a:ext cx="6553545" cy="307777"/>
          </a:xfrm>
          <a:prstGeom prst="rect">
            <a:avLst/>
          </a:prstGeom>
          <a:noFill/>
        </p:spPr>
        <p:txBody>
          <a:bodyPr wrap="square" rtlCol="0">
            <a:spAutoFit/>
          </a:bodyPr>
          <a:lstStyle/>
          <a:p>
            <a:pPr algn="ctr"/>
            <a:r>
              <a:rPr lang="en-US" sz="1400" i="1" dirty="0"/>
              <a:t>Image: “The Word Became Flesh” by Krista Heide - Winnipeg Centre Vineyard</a:t>
            </a:r>
          </a:p>
        </p:txBody>
      </p:sp>
    </p:spTree>
    <p:extLst>
      <p:ext uri="{BB962C8B-B14F-4D97-AF65-F5344CB8AC3E}">
        <p14:creationId xmlns:p14="http://schemas.microsoft.com/office/powerpoint/2010/main" val="2423290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94233" y="514740"/>
            <a:ext cx="11222184" cy="3939540"/>
          </a:xfrm>
          <a:prstGeom prst="rect">
            <a:avLst/>
          </a:prstGeom>
          <a:noFill/>
        </p:spPr>
        <p:txBody>
          <a:bodyPr wrap="square" rtlCol="0">
            <a:spAutoFit/>
          </a:bodyPr>
          <a:lstStyle/>
          <a:p>
            <a:r>
              <a:rPr lang="en-US" sz="5000" dirty="0">
                <a:solidFill>
                  <a:schemeClr val="bg1"/>
                </a:solidFill>
              </a:rPr>
              <a:t>Now to God who is able to strengthen you according to my gospel and the proclamation of Jesus Christ, according to the revelation of the mystery that was kept secret for long ages</a:t>
            </a:r>
          </a:p>
        </p:txBody>
      </p:sp>
    </p:spTree>
    <p:extLst>
      <p:ext uri="{BB962C8B-B14F-4D97-AF65-F5344CB8AC3E}">
        <p14:creationId xmlns:p14="http://schemas.microsoft.com/office/powerpoint/2010/main" val="35510804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94233" y="514740"/>
            <a:ext cx="11222184" cy="6247864"/>
          </a:xfrm>
          <a:prstGeom prst="rect">
            <a:avLst/>
          </a:prstGeom>
          <a:noFill/>
        </p:spPr>
        <p:txBody>
          <a:bodyPr wrap="square" rtlCol="0">
            <a:spAutoFit/>
          </a:bodyPr>
          <a:lstStyle/>
          <a:p>
            <a:r>
              <a:rPr lang="en-US" sz="5000" dirty="0">
                <a:solidFill>
                  <a:schemeClr val="bg1"/>
                </a:solidFill>
              </a:rPr>
              <a:t>but is now disclosed, and through the prophetic writings is made known to all the Gentiles, according to the command of the eternal God, to bring about the obedience of faith -- to the only wise God, through Jesus Christ, to whom be the glory forever! Amen. </a:t>
            </a:r>
          </a:p>
          <a:p>
            <a:endParaRPr lang="en-US" sz="5000" dirty="0">
              <a:solidFill>
                <a:schemeClr val="bg1"/>
              </a:solidFill>
            </a:endParaRPr>
          </a:p>
        </p:txBody>
      </p:sp>
    </p:spTree>
    <p:extLst>
      <p:ext uri="{BB962C8B-B14F-4D97-AF65-F5344CB8AC3E}">
        <p14:creationId xmlns:p14="http://schemas.microsoft.com/office/powerpoint/2010/main" val="10861450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9579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392FDF82-B7AE-7A42-8E25-65EDBDDC1599}"/>
              </a:ext>
            </a:extLst>
          </p:cNvPr>
          <p:cNvPicPr>
            <a:picLocks noChangeAspect="1"/>
          </p:cNvPicPr>
          <p:nvPr/>
        </p:nvPicPr>
        <p:blipFill>
          <a:blip r:embed="rId2"/>
          <a:stretch>
            <a:fillRect/>
          </a:stretch>
        </p:blipFill>
        <p:spPr>
          <a:xfrm>
            <a:off x="2614084" y="643467"/>
            <a:ext cx="6963832" cy="5571066"/>
          </a:xfrm>
          <a:prstGeom prst="rect">
            <a:avLst/>
          </a:prstGeom>
        </p:spPr>
      </p:pic>
    </p:spTree>
    <p:extLst>
      <p:ext uri="{BB962C8B-B14F-4D97-AF65-F5344CB8AC3E}">
        <p14:creationId xmlns:p14="http://schemas.microsoft.com/office/powerpoint/2010/main" val="29411052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457199" y="689788"/>
            <a:ext cx="11277601" cy="4708981"/>
          </a:xfrm>
          <a:prstGeom prst="rect">
            <a:avLst/>
          </a:prstGeom>
          <a:noFill/>
        </p:spPr>
        <p:txBody>
          <a:bodyPr wrap="square" rtlCol="0">
            <a:spAutoFit/>
          </a:bodyPr>
          <a:lstStyle/>
          <a:p>
            <a:r>
              <a:rPr lang="en-US" sz="5000" dirty="0">
                <a:solidFill>
                  <a:schemeClr val="bg1"/>
                </a:solidFill>
              </a:rPr>
              <a:t>Now when the king was settled in his house, and the LORD had given him rest from all his enemies around him, the king said to the prophet Nathan, "See now, I am living in a house of cedar, but the ark of God stays in a tent."</a:t>
            </a:r>
          </a:p>
        </p:txBody>
      </p:sp>
    </p:spTree>
    <p:extLst>
      <p:ext uri="{BB962C8B-B14F-4D97-AF65-F5344CB8AC3E}">
        <p14:creationId xmlns:p14="http://schemas.microsoft.com/office/powerpoint/2010/main" val="12625841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B45A142-4255-493C-8284-5D566C121B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7"/>
            <a:ext cx="4332307" cy="6179552"/>
          </a:xfrm>
          <a:prstGeom prst="rect">
            <a:avLst/>
          </a:prstGeom>
          <a:solidFill>
            <a:srgbClr val="404040">
              <a:alpha val="89804"/>
            </a:srgbClr>
          </a:solidFill>
          <a:ln w="127000" cap="sq" cmpd="thinThick">
            <a:solidFill>
              <a:srgbClr val="595959">
                <a:alpha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674237" y="914400"/>
            <a:ext cx="3657600" cy="2887579"/>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lang="en-US" sz="4800" b="1" dirty="0">
                <a:solidFill>
                  <a:srgbClr val="FFFFFF"/>
                </a:solidFill>
                <a:latin typeface="+mj-lt"/>
                <a:ea typeface="+mj-ea"/>
                <a:cs typeface="+mj-cs"/>
              </a:rPr>
              <a:t>Luke 1:26-38</a:t>
            </a:r>
          </a:p>
        </p:txBody>
      </p:sp>
      <p:cxnSp>
        <p:nvCxnSpPr>
          <p:cNvPr id="11" name="Straight Connector 10">
            <a:extLst>
              <a:ext uri="{FF2B5EF4-FFF2-40B4-BE49-F238E27FC236}">
                <a16:creationId xmlns:a16="http://schemas.microsoft.com/office/drawing/2014/main" id="{38FB9660-F42F-4313-BBC4-47C007FE484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91126" y="3910267"/>
            <a:ext cx="258679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3ED08D89-565F-8C49-98A3-CB58DC346EB9}"/>
              </a:ext>
            </a:extLst>
          </p:cNvPr>
          <p:cNvPicPr>
            <a:picLocks noChangeAspect="1"/>
          </p:cNvPicPr>
          <p:nvPr/>
        </p:nvPicPr>
        <p:blipFill>
          <a:blip r:embed="rId2"/>
          <a:stretch>
            <a:fillRect/>
          </a:stretch>
        </p:blipFill>
        <p:spPr>
          <a:xfrm>
            <a:off x="5153822" y="811553"/>
            <a:ext cx="6553545" cy="5242836"/>
          </a:xfrm>
          <a:prstGeom prst="rect">
            <a:avLst/>
          </a:prstGeom>
        </p:spPr>
      </p:pic>
      <p:sp>
        <p:nvSpPr>
          <p:cNvPr id="6" name="TextBox 5">
            <a:extLst>
              <a:ext uri="{FF2B5EF4-FFF2-40B4-BE49-F238E27FC236}">
                <a16:creationId xmlns:a16="http://schemas.microsoft.com/office/drawing/2014/main" id="{CE7CF118-D52D-0444-8CDD-7720A6E4E6E3}"/>
              </a:ext>
            </a:extLst>
          </p:cNvPr>
          <p:cNvSpPr txBox="1"/>
          <p:nvPr/>
        </p:nvSpPr>
        <p:spPr>
          <a:xfrm>
            <a:off x="5153821" y="6056497"/>
            <a:ext cx="6553545" cy="307777"/>
          </a:xfrm>
          <a:prstGeom prst="rect">
            <a:avLst/>
          </a:prstGeom>
          <a:noFill/>
        </p:spPr>
        <p:txBody>
          <a:bodyPr wrap="square" rtlCol="0">
            <a:spAutoFit/>
          </a:bodyPr>
          <a:lstStyle/>
          <a:p>
            <a:pPr algn="ctr"/>
            <a:r>
              <a:rPr lang="en-US" sz="1400" i="1" dirty="0"/>
              <a:t>Image: “The Word Became Flesh” by Krista Heide - Winnipeg Centre Vineyard</a:t>
            </a:r>
          </a:p>
        </p:txBody>
      </p:sp>
    </p:spTree>
    <p:extLst>
      <p:ext uri="{BB962C8B-B14F-4D97-AF65-F5344CB8AC3E}">
        <p14:creationId xmlns:p14="http://schemas.microsoft.com/office/powerpoint/2010/main" val="13482402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94233" y="514740"/>
            <a:ext cx="11222184" cy="3939540"/>
          </a:xfrm>
          <a:prstGeom prst="rect">
            <a:avLst/>
          </a:prstGeom>
          <a:noFill/>
        </p:spPr>
        <p:txBody>
          <a:bodyPr wrap="square" rtlCol="0">
            <a:spAutoFit/>
          </a:bodyPr>
          <a:lstStyle/>
          <a:p>
            <a:r>
              <a:rPr lang="en-US" sz="5000" dirty="0">
                <a:solidFill>
                  <a:schemeClr val="bg1"/>
                </a:solidFill>
              </a:rPr>
              <a:t>In the sixth month the angel Gabriel was sent by God to a town in Galilee called Nazareth, to a virgin engaged to a man whose name was Joseph, of the house of David. The virgin's name was Mary.</a:t>
            </a:r>
          </a:p>
        </p:txBody>
      </p:sp>
    </p:spTree>
    <p:extLst>
      <p:ext uri="{BB962C8B-B14F-4D97-AF65-F5344CB8AC3E}">
        <p14:creationId xmlns:p14="http://schemas.microsoft.com/office/powerpoint/2010/main" val="41628316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685630" y="726613"/>
            <a:ext cx="11222184" cy="3939540"/>
          </a:xfrm>
          <a:prstGeom prst="rect">
            <a:avLst/>
          </a:prstGeom>
          <a:noFill/>
        </p:spPr>
        <p:txBody>
          <a:bodyPr wrap="square" rtlCol="0">
            <a:spAutoFit/>
          </a:bodyPr>
          <a:lstStyle/>
          <a:p>
            <a:r>
              <a:rPr lang="en-US" sz="5000" dirty="0">
                <a:solidFill>
                  <a:schemeClr val="bg1"/>
                </a:solidFill>
              </a:rPr>
              <a:t>And he came to her and said, "Greetings, favored one! The Lord is with you.” But she was much perplexed by his words and pondered what sort of greeting this might be.</a:t>
            </a:r>
          </a:p>
        </p:txBody>
      </p:sp>
    </p:spTree>
    <p:extLst>
      <p:ext uri="{BB962C8B-B14F-4D97-AF65-F5344CB8AC3E}">
        <p14:creationId xmlns:p14="http://schemas.microsoft.com/office/powerpoint/2010/main" val="41782594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484908" y="581646"/>
            <a:ext cx="11222184" cy="6247864"/>
          </a:xfrm>
          <a:prstGeom prst="rect">
            <a:avLst/>
          </a:prstGeom>
          <a:noFill/>
        </p:spPr>
        <p:txBody>
          <a:bodyPr wrap="square" rtlCol="0">
            <a:spAutoFit/>
          </a:bodyPr>
          <a:lstStyle/>
          <a:p>
            <a:r>
              <a:rPr lang="en-US" sz="5000" dirty="0">
                <a:solidFill>
                  <a:schemeClr val="bg1"/>
                </a:solidFill>
              </a:rPr>
              <a:t>The angel said to her, "Do not be afraid, Mary, for you have found favor with God. And now, you will conceive in your womb and bear a son, and you will name him Jesus. He will be great, and will be called the Son of the Most High, and the Lord God will give to him the throne of his ancestor David.</a:t>
            </a:r>
          </a:p>
        </p:txBody>
      </p:sp>
    </p:spTree>
    <p:extLst>
      <p:ext uri="{BB962C8B-B14F-4D97-AF65-F5344CB8AC3E}">
        <p14:creationId xmlns:p14="http://schemas.microsoft.com/office/powerpoint/2010/main" val="37905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607571" y="723241"/>
            <a:ext cx="11222184" cy="4708981"/>
          </a:xfrm>
          <a:prstGeom prst="rect">
            <a:avLst/>
          </a:prstGeom>
          <a:noFill/>
        </p:spPr>
        <p:txBody>
          <a:bodyPr wrap="square" rtlCol="0">
            <a:spAutoFit/>
          </a:bodyPr>
          <a:lstStyle/>
          <a:p>
            <a:r>
              <a:rPr lang="en-US" sz="5000" dirty="0">
                <a:solidFill>
                  <a:schemeClr val="bg1"/>
                </a:solidFill>
              </a:rPr>
              <a:t> He will reign over the house of Jacob forever, and of his kingdom there will be no end."</a:t>
            </a:r>
          </a:p>
          <a:p>
            <a:endParaRPr lang="en-US" sz="5000" dirty="0">
              <a:solidFill>
                <a:schemeClr val="bg1"/>
              </a:solidFill>
            </a:endParaRPr>
          </a:p>
          <a:p>
            <a:r>
              <a:rPr lang="en-US" sz="5000" dirty="0">
                <a:solidFill>
                  <a:schemeClr val="bg1"/>
                </a:solidFill>
              </a:rPr>
              <a:t>Mary said to the angel, "How can this be, since I am a virgin?"</a:t>
            </a:r>
          </a:p>
        </p:txBody>
      </p:sp>
    </p:spTree>
    <p:extLst>
      <p:ext uri="{BB962C8B-B14F-4D97-AF65-F5344CB8AC3E}">
        <p14:creationId xmlns:p14="http://schemas.microsoft.com/office/powerpoint/2010/main" val="24332793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85269" y="767846"/>
            <a:ext cx="11222184" cy="4708981"/>
          </a:xfrm>
          <a:prstGeom prst="rect">
            <a:avLst/>
          </a:prstGeom>
          <a:noFill/>
        </p:spPr>
        <p:txBody>
          <a:bodyPr wrap="square" rtlCol="0">
            <a:spAutoFit/>
          </a:bodyPr>
          <a:lstStyle/>
          <a:p>
            <a:r>
              <a:rPr lang="en-US" sz="5000" dirty="0">
                <a:solidFill>
                  <a:schemeClr val="bg1"/>
                </a:solidFill>
              </a:rPr>
              <a:t>The angel said to her, "The Holy Spirit will come upon you, and the power of the Most High will overshadow you; therefore the child to be born will be holy; he will be called Son of God.</a:t>
            </a:r>
          </a:p>
          <a:p>
            <a:endParaRPr lang="en-US" sz="5000" dirty="0">
              <a:solidFill>
                <a:schemeClr val="bg1"/>
              </a:solidFill>
            </a:endParaRPr>
          </a:p>
        </p:txBody>
      </p:sp>
    </p:spTree>
    <p:extLst>
      <p:ext uri="{BB962C8B-B14F-4D97-AF65-F5344CB8AC3E}">
        <p14:creationId xmlns:p14="http://schemas.microsoft.com/office/powerpoint/2010/main" val="29849905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484908" y="689788"/>
            <a:ext cx="11222184" cy="3939540"/>
          </a:xfrm>
          <a:prstGeom prst="rect">
            <a:avLst/>
          </a:prstGeom>
          <a:noFill/>
        </p:spPr>
        <p:txBody>
          <a:bodyPr wrap="square" rtlCol="0">
            <a:spAutoFit/>
          </a:bodyPr>
          <a:lstStyle/>
          <a:p>
            <a:r>
              <a:rPr lang="en-US" sz="5000" dirty="0">
                <a:solidFill>
                  <a:schemeClr val="bg1"/>
                </a:solidFill>
              </a:rPr>
              <a:t>And now, your relative Elizabeth in her old age has also conceived a son; and this is the sixth month for her who was said to be barren. For nothing will be impossible with God."</a:t>
            </a:r>
          </a:p>
        </p:txBody>
      </p:sp>
    </p:spTree>
    <p:extLst>
      <p:ext uri="{BB962C8B-B14F-4D97-AF65-F5344CB8AC3E}">
        <p14:creationId xmlns:p14="http://schemas.microsoft.com/office/powerpoint/2010/main" val="33523320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484908" y="689788"/>
            <a:ext cx="11222184" cy="3170099"/>
          </a:xfrm>
          <a:prstGeom prst="rect">
            <a:avLst/>
          </a:prstGeom>
          <a:noFill/>
        </p:spPr>
        <p:txBody>
          <a:bodyPr wrap="square" rtlCol="0">
            <a:spAutoFit/>
          </a:bodyPr>
          <a:lstStyle/>
          <a:p>
            <a:r>
              <a:rPr lang="en-US" sz="5000" dirty="0">
                <a:solidFill>
                  <a:schemeClr val="bg1"/>
                </a:solidFill>
              </a:rPr>
              <a:t>Then Mary said, "Here am I, the servant of the Lord; let it be with me according to your word." Then the angel departed from her.</a:t>
            </a:r>
          </a:p>
        </p:txBody>
      </p:sp>
    </p:spTree>
    <p:extLst>
      <p:ext uri="{BB962C8B-B14F-4D97-AF65-F5344CB8AC3E}">
        <p14:creationId xmlns:p14="http://schemas.microsoft.com/office/powerpoint/2010/main" val="6819940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9579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383BB63B-BC36-5441-967E-5B4A06564F03}"/>
              </a:ext>
            </a:extLst>
          </p:cNvPr>
          <p:cNvPicPr>
            <a:picLocks noChangeAspect="1"/>
          </p:cNvPicPr>
          <p:nvPr/>
        </p:nvPicPr>
        <p:blipFill>
          <a:blip r:embed="rId2"/>
          <a:stretch>
            <a:fillRect/>
          </a:stretch>
        </p:blipFill>
        <p:spPr>
          <a:xfrm>
            <a:off x="2614084" y="643467"/>
            <a:ext cx="6963832" cy="5571066"/>
          </a:xfrm>
          <a:prstGeom prst="rect">
            <a:avLst/>
          </a:prstGeom>
        </p:spPr>
      </p:pic>
    </p:spTree>
    <p:extLst>
      <p:ext uri="{BB962C8B-B14F-4D97-AF65-F5344CB8AC3E}">
        <p14:creationId xmlns:p14="http://schemas.microsoft.com/office/powerpoint/2010/main" val="38944714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484908" y="381723"/>
            <a:ext cx="11222184" cy="6247864"/>
          </a:xfrm>
          <a:prstGeom prst="rect">
            <a:avLst/>
          </a:prstGeom>
          <a:noFill/>
        </p:spPr>
        <p:txBody>
          <a:bodyPr wrap="square" rtlCol="0">
            <a:spAutoFit/>
          </a:bodyPr>
          <a:lstStyle/>
          <a:p>
            <a:r>
              <a:rPr lang="en-US" sz="5000" dirty="0">
                <a:solidFill>
                  <a:schemeClr val="bg1"/>
                </a:solidFill>
              </a:rPr>
              <a:t>Nathan said to the king, "Go, do all that you have in mind; for the LORD is with you.” </a:t>
            </a:r>
          </a:p>
          <a:p>
            <a:endParaRPr lang="en-US" sz="5000" dirty="0">
              <a:solidFill>
                <a:schemeClr val="bg1"/>
              </a:solidFill>
            </a:endParaRPr>
          </a:p>
          <a:p>
            <a:r>
              <a:rPr lang="en-US" sz="5000" dirty="0">
                <a:solidFill>
                  <a:schemeClr val="bg1"/>
                </a:solidFill>
              </a:rPr>
              <a:t>But that same night the word of the LORD came to Nathan: Go and tell my servant David: Thus says the LORD: Are you the one to build me a house to live in?</a:t>
            </a:r>
          </a:p>
        </p:txBody>
      </p:sp>
    </p:spTree>
    <p:extLst>
      <p:ext uri="{BB962C8B-B14F-4D97-AF65-F5344CB8AC3E}">
        <p14:creationId xmlns:p14="http://schemas.microsoft.com/office/powerpoint/2010/main" val="7308103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94233" y="514740"/>
            <a:ext cx="11222184" cy="3939540"/>
          </a:xfrm>
          <a:prstGeom prst="rect">
            <a:avLst/>
          </a:prstGeom>
          <a:noFill/>
        </p:spPr>
        <p:txBody>
          <a:bodyPr wrap="square" rtlCol="0">
            <a:spAutoFit/>
          </a:bodyPr>
          <a:lstStyle/>
          <a:p>
            <a:r>
              <a:rPr lang="en-US" sz="5000" dirty="0">
                <a:solidFill>
                  <a:schemeClr val="bg1"/>
                </a:solidFill>
              </a:rPr>
              <a:t>I have not lived in a house since the day I brought up the people of Israel from Egypt to this day, but I have been moving about in a tent and a tabernacle.</a:t>
            </a:r>
          </a:p>
          <a:p>
            <a:endParaRPr lang="en-US" sz="5000" dirty="0">
              <a:solidFill>
                <a:schemeClr val="bg1"/>
              </a:solidFill>
            </a:endParaRPr>
          </a:p>
        </p:txBody>
      </p:sp>
    </p:spTree>
    <p:extLst>
      <p:ext uri="{BB962C8B-B14F-4D97-AF65-F5344CB8AC3E}">
        <p14:creationId xmlns:p14="http://schemas.microsoft.com/office/powerpoint/2010/main" val="34289360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94233" y="514740"/>
            <a:ext cx="11222184" cy="5478423"/>
          </a:xfrm>
          <a:prstGeom prst="rect">
            <a:avLst/>
          </a:prstGeom>
          <a:noFill/>
        </p:spPr>
        <p:txBody>
          <a:bodyPr wrap="square" rtlCol="0">
            <a:spAutoFit/>
          </a:bodyPr>
          <a:lstStyle/>
          <a:p>
            <a:r>
              <a:rPr lang="en-US" sz="5000" dirty="0">
                <a:solidFill>
                  <a:schemeClr val="bg1"/>
                </a:solidFill>
              </a:rPr>
              <a:t>Wherever I have moved about among all the people of Israel, did I ever speak a word with any of the tribal leaders of Israel, whom I commanded to shepherd my people Israel, saying, "Why have you not built me a house of cedar?"</a:t>
            </a:r>
          </a:p>
          <a:p>
            <a:endParaRPr lang="en-US" sz="5000" dirty="0">
              <a:solidFill>
                <a:schemeClr val="bg1"/>
              </a:solidFill>
            </a:endParaRPr>
          </a:p>
        </p:txBody>
      </p:sp>
    </p:spTree>
    <p:extLst>
      <p:ext uri="{BB962C8B-B14F-4D97-AF65-F5344CB8AC3E}">
        <p14:creationId xmlns:p14="http://schemas.microsoft.com/office/powerpoint/2010/main" val="8078294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94233" y="514740"/>
            <a:ext cx="11222184" cy="4708981"/>
          </a:xfrm>
          <a:prstGeom prst="rect">
            <a:avLst/>
          </a:prstGeom>
          <a:noFill/>
        </p:spPr>
        <p:txBody>
          <a:bodyPr wrap="square" rtlCol="0">
            <a:spAutoFit/>
          </a:bodyPr>
          <a:lstStyle/>
          <a:p>
            <a:r>
              <a:rPr lang="en-US" sz="5000" dirty="0">
                <a:solidFill>
                  <a:schemeClr val="bg1"/>
                </a:solidFill>
              </a:rPr>
              <a:t>Now therefore thus you shall say to my servant David: Thus says the LORD of hosts: I took you from the pasture, from following the sheep to be prince over my people Israel;</a:t>
            </a:r>
          </a:p>
          <a:p>
            <a:endParaRPr lang="en-US" sz="5000" dirty="0">
              <a:solidFill>
                <a:schemeClr val="bg1"/>
              </a:solidFill>
            </a:endParaRPr>
          </a:p>
        </p:txBody>
      </p:sp>
    </p:spTree>
    <p:extLst>
      <p:ext uri="{BB962C8B-B14F-4D97-AF65-F5344CB8AC3E}">
        <p14:creationId xmlns:p14="http://schemas.microsoft.com/office/powerpoint/2010/main" val="25844850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94233" y="514740"/>
            <a:ext cx="11222184" cy="4708981"/>
          </a:xfrm>
          <a:prstGeom prst="rect">
            <a:avLst/>
          </a:prstGeom>
          <a:noFill/>
        </p:spPr>
        <p:txBody>
          <a:bodyPr wrap="square" rtlCol="0">
            <a:spAutoFit/>
          </a:bodyPr>
          <a:lstStyle/>
          <a:p>
            <a:r>
              <a:rPr lang="en-US" sz="5000" dirty="0">
                <a:solidFill>
                  <a:schemeClr val="bg1"/>
                </a:solidFill>
              </a:rPr>
              <a:t>and I have been with you wherever you went, and have cut off all your enemies from before you; and I will make for you a great name, like the name of the great ones of the earth.</a:t>
            </a:r>
          </a:p>
          <a:p>
            <a:endParaRPr lang="en-US" sz="5000" dirty="0">
              <a:solidFill>
                <a:schemeClr val="bg1"/>
              </a:solidFill>
            </a:endParaRPr>
          </a:p>
        </p:txBody>
      </p:sp>
    </p:spTree>
    <p:extLst>
      <p:ext uri="{BB962C8B-B14F-4D97-AF65-F5344CB8AC3E}">
        <p14:creationId xmlns:p14="http://schemas.microsoft.com/office/powerpoint/2010/main" val="9477384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594233" y="514740"/>
            <a:ext cx="11222184" cy="3939540"/>
          </a:xfrm>
          <a:prstGeom prst="rect">
            <a:avLst/>
          </a:prstGeom>
          <a:noFill/>
        </p:spPr>
        <p:txBody>
          <a:bodyPr wrap="square" rtlCol="0">
            <a:spAutoFit/>
          </a:bodyPr>
          <a:lstStyle/>
          <a:p>
            <a:r>
              <a:rPr lang="en-US" sz="5000" dirty="0">
                <a:solidFill>
                  <a:schemeClr val="bg1"/>
                </a:solidFill>
              </a:rPr>
              <a:t>And I will appoint a place for my people Israel and will plant them, so that they may live in their own place, and be disturbed no more; and evildoers shall afflict them no more, as formerly, </a:t>
            </a:r>
          </a:p>
        </p:txBody>
      </p:sp>
    </p:spTree>
    <p:extLst>
      <p:ext uri="{BB962C8B-B14F-4D97-AF65-F5344CB8AC3E}">
        <p14:creationId xmlns:p14="http://schemas.microsoft.com/office/powerpoint/2010/main" val="30372983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flipH="1">
            <a:off x="484908" y="256193"/>
            <a:ext cx="11222184" cy="6601807"/>
          </a:xfrm>
          <a:prstGeom prst="rect">
            <a:avLst/>
          </a:prstGeom>
          <a:noFill/>
        </p:spPr>
        <p:txBody>
          <a:bodyPr wrap="square" rtlCol="0">
            <a:spAutoFit/>
          </a:bodyPr>
          <a:lstStyle/>
          <a:p>
            <a:r>
              <a:rPr lang="en-US" sz="4700" dirty="0">
                <a:solidFill>
                  <a:schemeClr val="bg1"/>
                </a:solidFill>
              </a:rPr>
              <a:t>from the time that I appointed judges over my people Israel; and I will give you rest from all your enemies. Moreover the LORD declares to you that the LORD will make you a house.</a:t>
            </a:r>
          </a:p>
          <a:p>
            <a:endParaRPr lang="en-US" sz="4700" dirty="0">
              <a:solidFill>
                <a:schemeClr val="bg1"/>
              </a:solidFill>
            </a:endParaRPr>
          </a:p>
          <a:p>
            <a:r>
              <a:rPr lang="en-US" sz="4700" dirty="0">
                <a:solidFill>
                  <a:schemeClr val="bg1"/>
                </a:solidFill>
              </a:rPr>
              <a:t>Your house and your kingdom shall be made sure forever before me; your throne shall be established forever.</a:t>
            </a:r>
          </a:p>
        </p:txBody>
      </p:sp>
    </p:spTree>
    <p:extLst>
      <p:ext uri="{BB962C8B-B14F-4D97-AF65-F5344CB8AC3E}">
        <p14:creationId xmlns:p14="http://schemas.microsoft.com/office/powerpoint/2010/main" val="130038494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TotalTime>
  <Words>1018</Words>
  <Application>Microsoft Macintosh PowerPoint</Application>
  <PresentationFormat>Widescreen</PresentationFormat>
  <Paragraphs>38</Paragraphs>
  <Slides>28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Kris MacQueen</dc:creator>
  <cp:lastModifiedBy>Kris MacQueen</cp:lastModifiedBy>
  <cp:revision>4</cp:revision>
  <dcterms:created xsi:type="dcterms:W3CDTF">2019-11-04T15:17:10Z</dcterms:created>
  <dcterms:modified xsi:type="dcterms:W3CDTF">2020-11-12T18:32:52Z</dcterms:modified>
</cp:coreProperties>
</file>